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2" r:id="rId5"/>
  </p:sldMasterIdLst>
  <p:handoutMasterIdLst>
    <p:handoutMasterId r:id="rId17"/>
  </p:handoutMasterIdLst>
  <p:sldIdLst>
    <p:sldId id="256" r:id="rId6"/>
    <p:sldId id="265" r:id="rId7"/>
    <p:sldId id="267" r:id="rId8"/>
    <p:sldId id="266" r:id="rId9"/>
    <p:sldId id="268" r:id="rId10"/>
    <p:sldId id="276" r:id="rId11"/>
    <p:sldId id="270" r:id="rId12"/>
    <p:sldId id="271" r:id="rId13"/>
    <p:sldId id="273" r:id="rId14"/>
    <p:sldId id="274" r:id="rId15"/>
    <p:sldId id="275" r:id="rId16"/>
  </p:sldIdLst>
  <p:sldSz cx="9144000" cy="6858000" type="screen4x3"/>
  <p:notesSz cx="7010400" cy="92964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F0073"/>
    <a:srgbClr val="BCBD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888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10" Type="http://schemas.openxmlformats.org/officeDocument/2006/relationships/slide" Target="slides/slide5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9ECB182A-1D8D-4CA3-B277-D45F0338174B}" type="datetimeFigureOut">
              <a:rPr lang="nl-NL" smtClean="0"/>
              <a:t>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8F306ABA-B394-4061-8D5C-96D0E953E43F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764941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201777" y="4437112"/>
            <a:ext cx="6704966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201777" y="5949280"/>
            <a:ext cx="6704965" cy="50405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nl-NL" dirty="0"/>
          </a:p>
        </p:txBody>
      </p:sp>
      <p:pic>
        <p:nvPicPr>
          <p:cNvPr id="7" name="Afbeelding 6"/>
          <p:cNvPicPr/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15693" y="121960"/>
            <a:ext cx="4429016" cy="1578848"/>
          </a:xfrm>
          <a:prstGeom prst="rect">
            <a:avLst/>
          </a:prstGeom>
        </p:spPr>
      </p:pic>
      <p:pic>
        <p:nvPicPr>
          <p:cNvPr id="8" name="Afbeelding 7"/>
          <p:cNvPicPr/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1777" y="1844824"/>
            <a:ext cx="6704965" cy="2658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672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2068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7760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344222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52085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nl-NL" smtClean="0"/>
              <a:t>Klik om de ondertitelstijl van het model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076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7765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842178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524441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83782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8701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DF0073"/>
              </a:buClr>
              <a:defRPr/>
            </a:lvl1pPr>
            <a:lvl2pPr>
              <a:buClr>
                <a:srgbClr val="DF0073"/>
              </a:buClr>
              <a:defRPr/>
            </a:lvl2pPr>
            <a:lvl3pPr>
              <a:buClr>
                <a:srgbClr val="DF0073"/>
              </a:buClr>
              <a:defRPr/>
            </a:lvl3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 dirty="0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  <p:sp>
        <p:nvSpPr>
          <p:cNvPr id="9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DF0073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99283025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479176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48625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632185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21599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0451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 dirty="0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angepaste indel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7" name="Afbeelding 6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3773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8" name="Afbeelding 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5327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10" name="Afbeelding 9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41097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6" name="Afbeelding 5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05644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  <p:pic>
        <p:nvPicPr>
          <p:cNvPr id="5" name="Afbeelding 4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337" r="50000" b="25876"/>
          <a:stretch/>
        </p:blipFill>
        <p:spPr>
          <a:xfrm>
            <a:off x="7514715" y="5157192"/>
            <a:ext cx="2025837" cy="19345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20489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9E46F-475C-47C7-9A72-B2F6E3F798D4}" type="datetimeFigureOut">
              <a:rPr lang="nl-NL" smtClean="0"/>
              <a:pPr/>
              <a:t>3-10-2018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378B1-F824-4182-AACE-3631D8A893AB}" type="slidenum">
              <a:rPr lang="nl-NL" smtClean="0"/>
              <a:pPr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27854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6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CF610-4C8A-45D0-A7C0-B6E1926906DE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3-10-2018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2910B-1EF6-4005-93C8-4AEE5A5E28C7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‹nr.›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51193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15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Relationship Id="rId6" Type="http://schemas.openxmlformats.org/officeDocument/2006/relationships/image" Target="../media/image8.pn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ww.naktuinbouw.n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755576" y="332656"/>
            <a:ext cx="7772400" cy="2043658"/>
          </a:xfrm>
        </p:spPr>
        <p:txBody>
          <a:bodyPr/>
          <a:lstStyle/>
          <a:p>
            <a:r>
              <a:rPr lang="nl-NL" dirty="0" smtClean="0"/>
              <a:t/>
            </a:r>
            <a:br>
              <a:rPr lang="nl-NL" dirty="0" smtClean="0"/>
            </a:b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53859" y="4941168"/>
            <a:ext cx="6400800" cy="1224136"/>
          </a:xfrm>
        </p:spPr>
        <p:txBody>
          <a:bodyPr>
            <a:normAutofit fontScale="62500" lnSpcReduction="20000"/>
          </a:bodyPr>
          <a:lstStyle/>
          <a:p>
            <a:r>
              <a:rPr lang="en-US" altLang="nl-NL" sz="3600" dirty="0" smtClean="0"/>
              <a:t>‘</a:t>
            </a:r>
            <a:r>
              <a:rPr lang="en-US" altLang="nl-NL" sz="3600" dirty="0" err="1" smtClean="0"/>
              <a:t>Sierteelt</a:t>
            </a:r>
            <a:r>
              <a:rPr lang="en-US" altLang="nl-NL" sz="3600" dirty="0" smtClean="0"/>
              <a:t>, </a:t>
            </a:r>
            <a:r>
              <a:rPr lang="en-US" altLang="nl-NL" sz="3600" dirty="0" err="1" smtClean="0"/>
              <a:t>digitaal</a:t>
            </a:r>
            <a:r>
              <a:rPr lang="en-US" altLang="nl-NL" sz="3600" dirty="0" smtClean="0"/>
              <a:t> </a:t>
            </a:r>
            <a:r>
              <a:rPr lang="en-US" altLang="nl-NL" sz="3600" dirty="0" err="1" smtClean="0"/>
              <a:t>snel</a:t>
            </a:r>
            <a:r>
              <a:rPr lang="en-US" altLang="nl-NL" sz="3600" dirty="0" smtClean="0"/>
              <a:t> op </a:t>
            </a:r>
            <a:r>
              <a:rPr lang="en-US" altLang="nl-NL" sz="3600" dirty="0" err="1" smtClean="0"/>
              <a:t>weg</a:t>
            </a:r>
            <a:r>
              <a:rPr lang="en-US" altLang="nl-NL" sz="4000" dirty="0" smtClean="0"/>
              <a:t>’</a:t>
            </a:r>
          </a:p>
          <a:p>
            <a:r>
              <a:rPr lang="en-US" sz="4000" b="1" dirty="0" err="1" smtClean="0"/>
              <a:t>Bijeenkomst</a:t>
            </a:r>
            <a:r>
              <a:rPr lang="en-US" sz="4000" b="1" dirty="0" smtClean="0"/>
              <a:t> </a:t>
            </a:r>
            <a:r>
              <a:rPr lang="en-US" sz="4000" b="1" dirty="0" err="1" smtClean="0"/>
              <a:t>softwareleveranciers</a:t>
            </a:r>
            <a:endParaRPr lang="en-US" sz="4000" b="1" dirty="0" smtClean="0"/>
          </a:p>
          <a:p>
            <a:r>
              <a:rPr lang="en-US" sz="4000" b="1" dirty="0" smtClean="0"/>
              <a:t>Zoetermeer, 3 </a:t>
            </a:r>
            <a:r>
              <a:rPr lang="en-US" sz="4000" b="1" dirty="0" err="1" smtClean="0"/>
              <a:t>oktober</a:t>
            </a:r>
            <a:r>
              <a:rPr lang="en-US" sz="4000" b="1" dirty="0" smtClean="0"/>
              <a:t> 2018</a:t>
            </a:r>
            <a:endParaRPr lang="nl-NL" sz="4000" b="1" dirty="0"/>
          </a:p>
        </p:txBody>
      </p:sp>
    </p:spTree>
    <p:extLst>
      <p:ext uri="{BB962C8B-B14F-4D97-AF65-F5344CB8AC3E}">
        <p14:creationId xmlns:p14="http://schemas.microsoft.com/office/powerpoint/2010/main" val="1269635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nl-NL" dirty="0" smtClean="0"/>
              <a:t>Data ontsluiting via:</a:t>
            </a:r>
          </a:p>
          <a:p>
            <a:pPr lvl="1"/>
            <a:r>
              <a:rPr lang="nl-NL" dirty="0" smtClean="0"/>
              <a:t>Website</a:t>
            </a:r>
          </a:p>
          <a:p>
            <a:pPr lvl="1"/>
            <a:r>
              <a:rPr lang="nl-NL" dirty="0" smtClean="0"/>
              <a:t>FTP</a:t>
            </a:r>
          </a:p>
          <a:p>
            <a:pPr lvl="1"/>
            <a:r>
              <a:rPr lang="nl-NL" dirty="0" smtClean="0"/>
              <a:t>API</a:t>
            </a:r>
          </a:p>
          <a:p>
            <a:pPr lvl="1"/>
            <a:r>
              <a:rPr lang="nl-NL" dirty="0" smtClean="0"/>
              <a:t>APP (</a:t>
            </a:r>
            <a:r>
              <a:rPr lang="nl-NL" dirty="0" err="1" smtClean="0"/>
              <a:t>FloriBook</a:t>
            </a:r>
            <a:r>
              <a:rPr lang="nl-NL" dirty="0" smtClean="0"/>
              <a:t>)</a:t>
            </a:r>
          </a:p>
          <a:p>
            <a:r>
              <a:rPr lang="nl-NL" dirty="0" smtClean="0"/>
              <a:t>Fase 1 API:</a:t>
            </a:r>
          </a:p>
          <a:p>
            <a:pPr lvl="1"/>
            <a:r>
              <a:rPr lang="nl-NL" dirty="0" smtClean="0"/>
              <a:t>Certificaten, bedrijfs- en locatiecodes</a:t>
            </a:r>
          </a:p>
          <a:p>
            <a:r>
              <a:rPr lang="nl-NL" dirty="0" smtClean="0"/>
              <a:t>Fase 2 API:</a:t>
            </a:r>
          </a:p>
          <a:p>
            <a:pPr lvl="1"/>
            <a:r>
              <a:rPr lang="nl-NL" dirty="0" smtClean="0"/>
              <a:t>Productcodes </a:t>
            </a:r>
          </a:p>
          <a:p>
            <a:pPr lvl="1"/>
            <a:r>
              <a:rPr lang="nl-NL" dirty="0" smtClean="0"/>
              <a:t>…………? </a:t>
            </a:r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solidFill>
            <a:srgbClr val="BCBDC0"/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nl-NL" dirty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</a:t>
            </a:r>
            <a:r>
              <a:rPr lang="nl-NL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istribueren</a:t>
            </a:r>
            <a:endParaRPr lang="nl-NL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8138950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Actuele ontwikkelingen Floricode:</a:t>
            </a:r>
          </a:p>
          <a:p>
            <a:pPr lvl="1"/>
            <a:r>
              <a:rPr lang="nl-NL" sz="2400" dirty="0" smtClean="0"/>
              <a:t>Algemeen</a:t>
            </a:r>
          </a:p>
          <a:p>
            <a:pPr lvl="1"/>
            <a:r>
              <a:rPr lang="nl-NL" sz="2400" dirty="0" smtClean="0"/>
              <a:t>‘Registreren, Coderen, Standaardiseren, distribueren’</a:t>
            </a:r>
          </a:p>
          <a:p>
            <a:r>
              <a:rPr lang="nl-NL" sz="2800" dirty="0" smtClean="0"/>
              <a:t>Digitale Handel: van VMP 0.7 naar VMP 1.0</a:t>
            </a:r>
          </a:p>
          <a:p>
            <a:r>
              <a:rPr lang="nl-NL" sz="2800" dirty="0" smtClean="0"/>
              <a:t>Onderscheid voorraad en aanbod (KT en LT aanbod)</a:t>
            </a:r>
          </a:p>
          <a:p>
            <a:r>
              <a:rPr lang="nl-NL" sz="2800" dirty="0" smtClean="0"/>
              <a:t>VMP in centrale verkooporganisatie kwekers</a:t>
            </a:r>
          </a:p>
          <a:p>
            <a:r>
              <a:rPr lang="nl-NL" sz="2800" dirty="0" smtClean="0"/>
              <a:t>De API’s van Floricode </a:t>
            </a:r>
          </a:p>
          <a:p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solidFill>
            <a:srgbClr val="BCBDC0"/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nl-NL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Programma</a:t>
            </a:r>
            <a:endParaRPr lang="nl-NL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13005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800" dirty="0" smtClean="0"/>
              <a:t>Actuele ontwikkelingen Floricode:</a:t>
            </a:r>
          </a:p>
          <a:p>
            <a:pPr lvl="1"/>
            <a:r>
              <a:rPr lang="nl-NL" sz="2400" dirty="0" smtClean="0"/>
              <a:t>Digitalisering sierteelt</a:t>
            </a:r>
          </a:p>
          <a:p>
            <a:pPr lvl="1"/>
            <a:r>
              <a:rPr lang="nl-NL" sz="2400" dirty="0" smtClean="0"/>
              <a:t>‘Registreren, Coderen, Standaardiseren, distribueren’</a:t>
            </a:r>
          </a:p>
          <a:p>
            <a:r>
              <a:rPr lang="nl-NL" sz="2800" dirty="0" smtClean="0"/>
              <a:t>Digitale Handel: van VMP 0.7 naar VMP 1.0</a:t>
            </a:r>
          </a:p>
          <a:p>
            <a:r>
              <a:rPr lang="nl-NL" sz="2800" dirty="0" smtClean="0"/>
              <a:t>Onderscheid voorraad en aanbod (KT en LT aanbod)</a:t>
            </a:r>
          </a:p>
          <a:p>
            <a:r>
              <a:rPr lang="nl-NL" sz="2800" dirty="0" smtClean="0"/>
              <a:t>VMP in centrale verkooporganisatie kwekers</a:t>
            </a:r>
          </a:p>
          <a:p>
            <a:r>
              <a:rPr lang="nl-NL" sz="2800" dirty="0" smtClean="0"/>
              <a:t>De API’s van Floricode </a:t>
            </a:r>
          </a:p>
          <a:p>
            <a:endParaRPr lang="nl-NL" dirty="0"/>
          </a:p>
        </p:txBody>
      </p:sp>
      <p:sp>
        <p:nvSpPr>
          <p:cNvPr id="5" name="Titel 2"/>
          <p:cNvSpPr txBox="1">
            <a:spLocks/>
          </p:cNvSpPr>
          <p:nvPr/>
        </p:nvSpPr>
        <p:spPr>
          <a:xfrm>
            <a:off x="472502" y="260648"/>
            <a:ext cx="8229600" cy="1143000"/>
          </a:xfrm>
          <a:prstGeom prst="rect">
            <a:avLst/>
          </a:prstGeom>
          <a:solidFill>
            <a:srgbClr val="BCBDC0">
              <a:tint val="66000"/>
              <a:satMod val="160000"/>
            </a:srgbClr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Programma</a:t>
            </a:r>
            <a:endParaRPr lang="nl-NL" sz="4400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2400280"/>
            <a:ext cx="6583680" cy="2468880"/>
          </a:xfrm>
          <a:ln w="57150">
            <a:solidFill>
              <a:srgbClr val="BCBDC0"/>
            </a:solidFill>
          </a:ln>
        </p:spPr>
      </p:pic>
      <p:pic>
        <p:nvPicPr>
          <p:cNvPr id="5" name="Tijdelijke aanduiding voor inhoud 5" descr="logo-ornament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4899424"/>
            <a:ext cx="1869286" cy="2146548"/>
          </a:xfrm>
          <a:prstGeom prst="rect">
            <a:avLst/>
          </a:prstGeom>
        </p:spPr>
      </p:pic>
      <p:sp>
        <p:nvSpPr>
          <p:cNvPr id="6" name="Rechthoek 5"/>
          <p:cNvSpPr/>
          <p:nvPr/>
        </p:nvSpPr>
        <p:spPr>
          <a:xfrm>
            <a:off x="2014058" y="1077492"/>
            <a:ext cx="4934749" cy="692497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nl-NL" sz="4050" dirty="0">
                <a:ln w="0"/>
                <a:solidFill>
                  <a:srgbClr val="DF0073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</a:rPr>
              <a:t>Vandaag ondertekend!</a:t>
            </a:r>
          </a:p>
        </p:txBody>
      </p:sp>
    </p:spTree>
    <p:extLst>
      <p:ext uri="{BB962C8B-B14F-4D97-AF65-F5344CB8AC3E}">
        <p14:creationId xmlns:p14="http://schemas.microsoft.com/office/powerpoint/2010/main" val="4244553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Tijdelijke aanduiding voor inhoud 5" descr="logo-ornam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52320" y="4941168"/>
            <a:ext cx="1869286" cy="2146548"/>
          </a:xfrm>
          <a:prstGeom prst="rect">
            <a:avLst/>
          </a:prstGeom>
        </p:spPr>
      </p:pic>
      <p:sp>
        <p:nvSpPr>
          <p:cNvPr id="4" name="Tekstvak 3"/>
          <p:cNvSpPr txBox="1"/>
          <p:nvPr/>
        </p:nvSpPr>
        <p:spPr>
          <a:xfrm>
            <a:off x="454926" y="1700808"/>
            <a:ext cx="8374487" cy="49346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1940" marR="381635">
              <a:lnSpc>
                <a:spcPct val="115000"/>
              </a:lnSpc>
              <a:spcAft>
                <a:spcPts val="1000"/>
              </a:spcAft>
            </a:pPr>
            <a:r>
              <a:rPr lang="nl-NL" sz="2000" dirty="0"/>
              <a:t>Digitale handel draagt bij aan verbetering van de </a:t>
            </a:r>
            <a:r>
              <a:rPr lang="nl-NL" sz="2000" dirty="0" smtClean="0"/>
              <a:t>concurrentiepositie </a:t>
            </a:r>
            <a:r>
              <a:rPr lang="nl-NL" sz="2000" dirty="0"/>
              <a:t>van Nederlandse telers en handelsbedrijven; de snelle toename van de virtuele handel biedt kansen en door optimalisatie van operationele processen kunnen de ketenkosten worden beperkt.  </a:t>
            </a:r>
          </a:p>
          <a:p>
            <a:pPr marL="281940" marR="381635">
              <a:lnSpc>
                <a:spcPct val="115000"/>
              </a:lnSpc>
              <a:spcAft>
                <a:spcPts val="1000"/>
              </a:spcAft>
            </a:pPr>
            <a:r>
              <a:rPr lang="nl-NL" sz="2000" dirty="0"/>
              <a:t>Als volgende stap in het DIGITAAL HANDELEN spreken de onderstaande bedrijven het volgende met elkaar af:</a:t>
            </a:r>
          </a:p>
          <a:p>
            <a:pPr marL="342900" marR="381635" lvl="0" indent="-342900">
              <a:buFont typeface="+mj-lt"/>
              <a:buAutoNum type="arabicPeriod"/>
              <a:tabLst>
                <a:tab pos="462280" algn="l"/>
              </a:tabLst>
            </a:pPr>
            <a:r>
              <a:rPr lang="nl-NL" sz="2000" dirty="0"/>
              <a:t>De nieuwe versie 1.0 van de VMP standaarden volledig te implementeren in hun applicatie en ter beschikking te stellen aan hun gebruikers;</a:t>
            </a:r>
          </a:p>
          <a:p>
            <a:pPr marL="342900" marR="381635" lvl="0" indent="-342900">
              <a:buFont typeface="+mj-lt"/>
              <a:buAutoNum type="arabicPeriod"/>
              <a:tabLst>
                <a:tab pos="462280" algn="l"/>
              </a:tabLst>
            </a:pPr>
            <a:r>
              <a:rPr lang="nl-NL" sz="2000" dirty="0"/>
              <a:t>Deze nieuwe implementatie te testen in het Floricode </a:t>
            </a:r>
            <a:r>
              <a:rPr lang="nl-NL" sz="2000" dirty="0" err="1" smtClean="0"/>
              <a:t>Testcentre</a:t>
            </a:r>
            <a:r>
              <a:rPr lang="nl-NL" sz="2000" dirty="0" smtClean="0"/>
              <a:t> </a:t>
            </a:r>
            <a:r>
              <a:rPr lang="nl-NL" sz="2000" dirty="0"/>
              <a:t>teneinde de bijbehorende Conformiteitsverklaring VMP v1.0 uiterlijk 1 januari 2019 te verkrijgen;</a:t>
            </a:r>
          </a:p>
          <a:p>
            <a:pPr marL="342900" marR="381635" lvl="0" indent="-342900">
              <a:buFont typeface="+mj-lt"/>
              <a:buAutoNum type="arabicPeriod"/>
              <a:tabLst>
                <a:tab pos="462280" algn="l"/>
              </a:tabLst>
            </a:pPr>
            <a:r>
              <a:rPr lang="nl-NL" sz="2000" dirty="0"/>
              <a:t>De gebruikers te ondersteunen bij het correct toepassen van de nieuwe versie VMP 1.0</a:t>
            </a:r>
            <a:r>
              <a:rPr lang="nl-NL" sz="2000" dirty="0" smtClean="0"/>
              <a:t>.</a:t>
            </a:r>
            <a:endParaRPr lang="nl-NL" sz="2000" dirty="0"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9" name="Titel 2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  <a:solidFill>
            <a:srgbClr val="BCBDC0">
              <a:tint val="66000"/>
              <a:satMod val="160000"/>
            </a:srgbClr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ctr">
            <a:normAutofit/>
          </a:bodyPr>
          <a:lstStyle>
            <a:lvl1pPr algn="ctr" defTabSz="6858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5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nl-NL" sz="4400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Manifest Digitale Handel VMP v1.0</a:t>
            </a:r>
            <a:endParaRPr lang="nl-NL" sz="4400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5622358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Tijdelijke aanduiding voor inhoud 5" descr="logo-ornam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33164" y="4972960"/>
            <a:ext cx="1869286" cy="2146548"/>
          </a:xfrm>
          <a:prstGeom prst="rect">
            <a:avLst/>
          </a:prstGeom>
        </p:spPr>
      </p:pic>
      <p:pic>
        <p:nvPicPr>
          <p:cNvPr id="6" name="Afbeelding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3651" y="2253023"/>
            <a:ext cx="957263" cy="814388"/>
          </a:xfrm>
          <a:prstGeom prst="rect">
            <a:avLst/>
          </a:prstGeom>
        </p:spPr>
      </p:pic>
      <p:pic>
        <p:nvPicPr>
          <p:cNvPr id="7" name="Afbeelding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1021" y="3633787"/>
            <a:ext cx="878681" cy="1185863"/>
          </a:xfrm>
          <a:prstGeom prst="rect">
            <a:avLst/>
          </a:prstGeom>
        </p:spPr>
      </p:pic>
      <p:pic>
        <p:nvPicPr>
          <p:cNvPr id="8" name="Afbeelding 7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2472451"/>
            <a:ext cx="1885950" cy="642938"/>
          </a:xfrm>
          <a:prstGeom prst="rect">
            <a:avLst/>
          </a:prstGeom>
        </p:spPr>
      </p:pic>
      <p:pic>
        <p:nvPicPr>
          <p:cNvPr id="9" name="Afbeelding 8"/>
          <p:cNvPicPr/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7704" y="3703082"/>
            <a:ext cx="1816894" cy="1047274"/>
          </a:xfrm>
          <a:prstGeom prst="rect">
            <a:avLst/>
          </a:prstGeom>
        </p:spPr>
      </p:pic>
      <p:pic>
        <p:nvPicPr>
          <p:cNvPr id="10" name="Afbeelding 9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59079" y="10676096"/>
            <a:ext cx="2418874" cy="655796"/>
          </a:xfrm>
          <a:prstGeom prst="rect">
            <a:avLst/>
          </a:prstGeom>
        </p:spPr>
      </p:pic>
      <p:pic>
        <p:nvPicPr>
          <p:cNvPr id="11" name="Afbeelding 10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11960" y="3859653"/>
            <a:ext cx="1850231" cy="742950"/>
          </a:xfrm>
          <a:prstGeom prst="rect">
            <a:avLst/>
          </a:prstGeom>
        </p:spPr>
      </p:pic>
      <p:pic>
        <p:nvPicPr>
          <p:cNvPr id="13" name="Afbeelding 12"/>
          <p:cNvPicPr/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702" y="5232796"/>
            <a:ext cx="2850356" cy="471487"/>
          </a:xfrm>
          <a:prstGeom prst="rect">
            <a:avLst/>
          </a:prstGeom>
        </p:spPr>
      </p:pic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4297204" y="1457653"/>
            <a:ext cx="138564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68580" tIns="34290" rIns="68580" bIns="34290" numCol="1" anchor="ctr" anchorCtr="0" compatLnSpc="1">
            <a:prstTxWarp prst="textNoShape">
              <a:avLst/>
            </a:prstTxWarp>
            <a:spAutoFit/>
          </a:bodyPr>
          <a:lstStyle/>
          <a:p>
            <a:endParaRPr lang="nl-NL" sz="1350">
              <a:solidFill>
                <a:prstClr val="black"/>
              </a:solidFill>
            </a:endParaRPr>
          </a:p>
        </p:txBody>
      </p:sp>
      <p:pic>
        <p:nvPicPr>
          <p:cNvPr id="17" name="Afbeelding 16"/>
          <p:cNvPicPr/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65786" y="5161359"/>
            <a:ext cx="1771650" cy="614363"/>
          </a:xfrm>
          <a:prstGeom prst="rect">
            <a:avLst/>
          </a:prstGeom>
        </p:spPr>
      </p:pic>
      <p:pic>
        <p:nvPicPr>
          <p:cNvPr id="1026" name="Picture 2" descr="image001"/>
          <p:cNvPicPr>
            <a:picLocks noChangeAspect="1" noChangeArrowheads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85758" y="2605581"/>
            <a:ext cx="2450617" cy="4158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image001"/>
          <p:cNvPicPr>
            <a:picLocks noChangeAspect="1" noChangeArrowheads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8650" y="2571892"/>
            <a:ext cx="2467514" cy="4790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Afbeelding 1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61151" y="3909958"/>
            <a:ext cx="2699830" cy="737001"/>
          </a:xfrm>
          <a:prstGeom prst="rect">
            <a:avLst/>
          </a:prstGeom>
        </p:spPr>
      </p:pic>
      <p:sp>
        <p:nvSpPr>
          <p:cNvPr id="16" name="Titel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solidFill>
            <a:srgbClr val="BCBDC0">
              <a:tint val="66000"/>
              <a:satMod val="160000"/>
            </a:srgbClr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l-NL" sz="4400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Deelnemers werkgroep VMP v1.0</a:t>
            </a:r>
            <a:endParaRPr lang="nl-NL" sz="4400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6861267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628650" y="2132856"/>
            <a:ext cx="7886700" cy="4351338"/>
          </a:xfrm>
        </p:spPr>
        <p:txBody>
          <a:bodyPr>
            <a:normAutofit/>
          </a:bodyPr>
          <a:lstStyle/>
          <a:p>
            <a:r>
              <a:rPr lang="nl-NL" sz="2600" dirty="0" smtClean="0"/>
              <a:t>Er wordt nu getest met v1.0 in het </a:t>
            </a:r>
            <a:r>
              <a:rPr lang="nl-NL" sz="2600" dirty="0" err="1" smtClean="0"/>
              <a:t>TestCentre</a:t>
            </a:r>
            <a:endParaRPr lang="nl-NL" sz="2600" dirty="0"/>
          </a:p>
          <a:p>
            <a:r>
              <a:rPr lang="nl-NL" sz="2600" dirty="0" smtClean="0"/>
              <a:t>Eerste Conformiteitsverklaringen zijn al behaald </a:t>
            </a:r>
          </a:p>
          <a:p>
            <a:r>
              <a:rPr lang="nl-NL" sz="2600" dirty="0" smtClean="0"/>
              <a:t>VMP list of members – Floricode website</a:t>
            </a:r>
            <a:endParaRPr lang="nl-NL" sz="2600" dirty="0"/>
          </a:p>
        </p:txBody>
      </p:sp>
      <p:pic>
        <p:nvPicPr>
          <p:cNvPr id="4" name="Tijdelijke aanduiding voor inhoud 5" descr="logo-ornament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33164" y="4972960"/>
            <a:ext cx="1869286" cy="2146548"/>
          </a:xfrm>
          <a:prstGeom prst="rect">
            <a:avLst/>
          </a:prstGeom>
        </p:spPr>
      </p:pic>
      <p:sp>
        <p:nvSpPr>
          <p:cNvPr id="5" name="Titel 2"/>
          <p:cNvSpPr>
            <a:spLocks noGrp="1"/>
          </p:cNvSpPr>
          <p:nvPr>
            <p:ph type="title"/>
          </p:nvPr>
        </p:nvSpPr>
        <p:spPr>
          <a:solidFill>
            <a:srgbClr val="BCBDC0">
              <a:tint val="66000"/>
              <a:satMod val="160000"/>
            </a:srgbClr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algn="ctr"/>
            <a:r>
              <a:rPr lang="nl-NL" sz="4400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Deelnemers werkgroep VMP v1.0</a:t>
            </a:r>
            <a:endParaRPr lang="nl-NL" sz="4400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3307" y="3645024"/>
            <a:ext cx="2990850" cy="3886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91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Plantenpaspoort</a:t>
            </a:r>
          </a:p>
          <a:p>
            <a:pPr lvl="1"/>
            <a:r>
              <a:rPr lang="nl-NL" dirty="0" smtClean="0"/>
              <a:t>Nieuwe EU regelgeving plantgezondheid: 14-12-2019</a:t>
            </a:r>
          </a:p>
          <a:p>
            <a:pPr lvl="1"/>
            <a:r>
              <a:rPr lang="nl-NL" dirty="0" smtClean="0"/>
              <a:t>Alle sierteeltproducten behalve snijbloemen</a:t>
            </a:r>
          </a:p>
          <a:p>
            <a:pPr lvl="1"/>
            <a:r>
              <a:rPr lang="nl-NL" dirty="0" smtClean="0"/>
              <a:t>Lay-out + inhoud; 4 data velden</a:t>
            </a:r>
          </a:p>
          <a:p>
            <a:pPr lvl="1"/>
            <a:r>
              <a:rPr lang="nl-NL" dirty="0" smtClean="0"/>
              <a:t>(Nieuwe) bedrijfsnummers van NVWA</a:t>
            </a:r>
          </a:p>
          <a:p>
            <a:pPr lvl="1"/>
            <a:r>
              <a:rPr lang="nl-NL" dirty="0" smtClean="0"/>
              <a:t>-&gt; zie website </a:t>
            </a:r>
            <a:r>
              <a:rPr lang="nl-NL" dirty="0" smtClean="0">
                <a:hlinkClick r:id="rId2"/>
              </a:rPr>
              <a:t>www.naktuinbouw.nl</a:t>
            </a:r>
            <a:endParaRPr lang="nl-NL" dirty="0" smtClean="0"/>
          </a:p>
          <a:p>
            <a:r>
              <a:rPr lang="nl-NL" dirty="0" err="1" smtClean="0"/>
              <a:t>Brexit</a:t>
            </a:r>
            <a:r>
              <a:rPr lang="nl-NL" dirty="0" smtClean="0"/>
              <a:t> : 29 maart 2019</a:t>
            </a:r>
          </a:p>
          <a:p>
            <a:pPr lvl="1"/>
            <a:r>
              <a:rPr lang="nl-NL" dirty="0" smtClean="0"/>
              <a:t>Harde grens -&gt; douane</a:t>
            </a:r>
          </a:p>
          <a:p>
            <a:pPr lvl="1"/>
            <a:r>
              <a:rPr lang="nl-NL" dirty="0" smtClean="0"/>
              <a:t>Mogelijk </a:t>
            </a:r>
            <a:r>
              <a:rPr lang="nl-NL" dirty="0" err="1" smtClean="0"/>
              <a:t>Fyto</a:t>
            </a:r>
            <a:r>
              <a:rPr lang="nl-NL" dirty="0" smtClean="0"/>
              <a:t> controles -&gt; NVWA/KCB/E-</a:t>
            </a:r>
            <a:r>
              <a:rPr lang="nl-NL" dirty="0" err="1" smtClean="0"/>
              <a:t>Cert</a:t>
            </a:r>
            <a:endParaRPr lang="nl-NL" dirty="0" smtClean="0"/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solidFill>
            <a:srgbClr val="BCBDC0">
              <a:tint val="66000"/>
              <a:satMod val="160000"/>
            </a:srgbClr>
          </a:solidFill>
          <a:ln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nl-NL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Digitalisering sierteelt </a:t>
            </a:r>
            <a:endParaRPr lang="nl-NL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816738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smtClean="0"/>
              <a:t>Circa 1700 producten/jaar</a:t>
            </a:r>
          </a:p>
          <a:p>
            <a:pPr lvl="0"/>
            <a:r>
              <a:rPr lang="nl-NL" dirty="0">
                <a:solidFill>
                  <a:prstClr val="black"/>
                </a:solidFill>
              </a:rPr>
              <a:t>Sinds 2017 ook productcodering bloembollen</a:t>
            </a:r>
          </a:p>
          <a:p>
            <a:r>
              <a:rPr lang="nl-NL" dirty="0" smtClean="0"/>
              <a:t>FloriBar: centraal systeem voor </a:t>
            </a:r>
            <a:r>
              <a:rPr lang="nl-NL" dirty="0" err="1" smtClean="0"/>
              <a:t>GTIN’s</a:t>
            </a:r>
            <a:r>
              <a:rPr lang="nl-NL" dirty="0" smtClean="0"/>
              <a:t> </a:t>
            </a:r>
          </a:p>
          <a:p>
            <a:r>
              <a:rPr lang="nl-NL" dirty="0" smtClean="0"/>
              <a:t>Project ‘Integratie’ met St. Beurshal (VARB) en Naktuinbouw</a:t>
            </a:r>
          </a:p>
          <a:p>
            <a:pPr lvl="1"/>
            <a:r>
              <a:rPr lang="nl-NL" dirty="0" smtClean="0"/>
              <a:t>Bloemen, planten, bollen en boomkwekerij via één loket? </a:t>
            </a:r>
          </a:p>
          <a:p>
            <a:r>
              <a:rPr lang="nl-NL" dirty="0" smtClean="0"/>
              <a:t>Beheer certificatenregister (FSI) </a:t>
            </a:r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solidFill>
            <a:srgbClr val="BCBDC0"/>
          </a:solidFill>
          <a:ln w="9525"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nl-NL" dirty="0" smtClean="0">
                <a:solidFill>
                  <a:srgbClr val="DF0073"/>
                </a:solidFill>
              </a:rPr>
              <a:t>Registreren en Coderen</a:t>
            </a:r>
            <a:endParaRPr lang="nl-NL" dirty="0">
              <a:solidFill>
                <a:srgbClr val="DF0073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26005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inhoud 1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nl-NL" dirty="0" smtClean="0"/>
              <a:t>Marktontwikkeling met de komst Platforms</a:t>
            </a:r>
          </a:p>
          <a:p>
            <a:r>
              <a:rPr lang="nl-NL" dirty="0" smtClean="0"/>
              <a:t>Platform:</a:t>
            </a:r>
          </a:p>
          <a:p>
            <a:pPr lvl="1"/>
            <a:r>
              <a:rPr lang="nl-NL" dirty="0" smtClean="0"/>
              <a:t>Verschuiving gebruik marktplaatsen</a:t>
            </a:r>
          </a:p>
          <a:p>
            <a:pPr lvl="1"/>
            <a:r>
              <a:rPr lang="nl-NL" dirty="0" smtClean="0"/>
              <a:t>Aanpassingen business processen</a:t>
            </a:r>
          </a:p>
          <a:p>
            <a:pPr lvl="1"/>
            <a:r>
              <a:rPr lang="nl-NL" dirty="0" smtClean="0"/>
              <a:t>Aanpassingen informatiestromen</a:t>
            </a:r>
          </a:p>
          <a:p>
            <a:pPr lvl="1"/>
            <a:r>
              <a:rPr lang="nl-NL" dirty="0" smtClean="0"/>
              <a:t>Nieuwe technologie voor ‘standaarden’</a:t>
            </a:r>
          </a:p>
          <a:p>
            <a:r>
              <a:rPr lang="nl-NL" dirty="0" smtClean="0"/>
              <a:t>Rol Floricode:</a:t>
            </a:r>
          </a:p>
          <a:p>
            <a:pPr lvl="1"/>
            <a:r>
              <a:rPr lang="nl-NL" dirty="0" smtClean="0"/>
              <a:t>Wij blijven samenwerken</a:t>
            </a:r>
          </a:p>
          <a:p>
            <a:pPr lvl="1"/>
            <a:r>
              <a:rPr lang="nl-NL" dirty="0" smtClean="0"/>
              <a:t>Organiseren -&gt; standaardiseren -&gt; automatiseren</a:t>
            </a:r>
          </a:p>
          <a:p>
            <a:r>
              <a:rPr lang="nl-NL" dirty="0" smtClean="0"/>
              <a:t>E-</a:t>
            </a:r>
            <a:r>
              <a:rPr lang="nl-NL" dirty="0" err="1" smtClean="0"/>
              <a:t>Invoice</a:t>
            </a:r>
            <a:r>
              <a:rPr lang="nl-NL" dirty="0" smtClean="0"/>
              <a:t> </a:t>
            </a:r>
            <a:r>
              <a:rPr lang="nl-NL" dirty="0" smtClean="0"/>
              <a:t>(EU standaard) implementatie </a:t>
            </a:r>
          </a:p>
          <a:p>
            <a:pPr lvl="1"/>
            <a:endParaRPr lang="nl-NL" dirty="0"/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>
          <a:solidFill>
            <a:srgbClr val="BCBDC0"/>
          </a:solidFill>
          <a:ln w="9525">
            <a:solidFill>
              <a:srgbClr val="DF0073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/>
          <a:p>
            <a:r>
              <a:rPr lang="nl-NL" dirty="0" smtClean="0">
                <a:solidFill>
                  <a:srgbClr val="DF0073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Standaardiseren</a:t>
            </a:r>
            <a:endParaRPr lang="nl-NL" dirty="0">
              <a:solidFill>
                <a:srgbClr val="DF0073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7154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Standaard Floricode presentatie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solidFill>
          <a:srgbClr val="DF0073">
            <a:alpha val="97000"/>
          </a:srgbClr>
        </a:solidFill>
      </a:spPr>
      <a:bodyPr vert="horz" lIns="91440" tIns="45720" rIns="91440" bIns="45720" rtlCol="0" anchor="ctr">
        <a:normAutofit/>
      </a:bodyPr>
      <a:lstStyle>
        <a:defPPr>
          <a:defRPr b="1" dirty="0" smtClean="0">
            <a:solidFill>
              <a:schemeClr val="bg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0E31A73448E1845BE6759344FBF46E7" ma:contentTypeVersion="0" ma:contentTypeDescription="Create a new document." ma:contentTypeScope="" ma:versionID="9c7db4745efd9e63f6984dbedd9a2b03">
  <xsd:schema xmlns:xsd="http://www.w3.org/2001/XMLSchema" xmlns:p="http://schemas.microsoft.com/office/2006/metadata/properties" targetNamespace="http://schemas.microsoft.com/office/2006/metadata/properties" ma:root="true" ma:fieldsID="4aeb20c0e3442673af7ee10786458764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/>
</p:properties>
</file>

<file path=customXml/itemProps1.xml><?xml version="1.0" encoding="utf-8"?>
<ds:datastoreItem xmlns:ds="http://schemas.openxmlformats.org/officeDocument/2006/customXml" ds:itemID="{CB7439DD-4427-4EB7-B406-819F13B3623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034EAB-E5E0-4584-AA7C-08D673704DB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F37352F3-A1DB-48D6-9645-9C7A65FD7CE7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Standaard Floricode presentatie</Template>
  <TotalTime>226</TotalTime>
  <Words>331</Words>
  <Application>Microsoft Office PowerPoint</Application>
  <PresentationFormat>Diavoorstelling (4:3)</PresentationFormat>
  <Paragraphs>71</Paragraphs>
  <Slides>11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2</vt:i4>
      </vt:variant>
      <vt:variant>
        <vt:lpstr>Diatitels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Standaard Floricode presentatie</vt:lpstr>
      <vt:lpstr>Kantoorthema</vt:lpstr>
      <vt:lpstr> </vt:lpstr>
      <vt:lpstr>PowerPoint-presentatie</vt:lpstr>
      <vt:lpstr>PowerPoint-presentatie</vt:lpstr>
      <vt:lpstr>PowerPoint-presentatie</vt:lpstr>
      <vt:lpstr>Deelnemers werkgroep VMP v1.0</vt:lpstr>
      <vt:lpstr>Deelnemers werkgroep VMP v1.0</vt:lpstr>
      <vt:lpstr>Digitalisering sierteelt </vt:lpstr>
      <vt:lpstr>Registreren en Coderen</vt:lpstr>
      <vt:lpstr>Standaardiseren</vt:lpstr>
      <vt:lpstr>Distribueren</vt:lpstr>
      <vt:lpstr>Programma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Henk Zwinkels</dc:creator>
  <cp:lastModifiedBy>Henk Zwinkels</cp:lastModifiedBy>
  <cp:revision>21</cp:revision>
  <cp:lastPrinted>2018-10-01T13:34:32Z</cp:lastPrinted>
  <dcterms:created xsi:type="dcterms:W3CDTF">2018-10-01T11:47:34Z</dcterms:created>
  <dcterms:modified xsi:type="dcterms:W3CDTF">2018-10-03T07:51:42Z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0x010100F0E31A73448E1845BE6759344FBF46E7</vt:lpwstr>
  </property>
</Properties>
</file>