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C93D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van Os" userId="c8974c7d-3964-4f5c-b747-47d9789d6650" providerId="ADAL" clId="{954A9243-39D4-4722-8BF3-CC1ADE1AC122}"/>
    <pc:docChg chg="delSld modSld">
      <pc:chgData name="Peter van Os" userId="c8974c7d-3964-4f5c-b747-47d9789d6650" providerId="ADAL" clId="{954A9243-39D4-4722-8BF3-CC1ADE1AC122}" dt="2018-10-01T09:58:00.902" v="85"/>
      <pc:docMkLst>
        <pc:docMk/>
      </pc:docMkLst>
      <pc:sldChg chg="del">
        <pc:chgData name="Peter van Os" userId="c8974c7d-3964-4f5c-b747-47d9789d6650" providerId="ADAL" clId="{954A9243-39D4-4722-8BF3-CC1ADE1AC122}" dt="2018-10-01T09:55:26.461" v="0" actId="2696"/>
        <pc:sldMkLst>
          <pc:docMk/>
          <pc:sldMk cId="750908667" sldId="256"/>
        </pc:sldMkLst>
      </pc:sldChg>
      <pc:sldChg chg="addSp modSp modAnim">
        <pc:chgData name="Peter van Os" userId="c8974c7d-3964-4f5c-b747-47d9789d6650" providerId="ADAL" clId="{954A9243-39D4-4722-8BF3-CC1ADE1AC122}" dt="2018-10-01T09:58:00.902" v="85"/>
        <pc:sldMkLst>
          <pc:docMk/>
          <pc:sldMk cId="3555917485" sldId="257"/>
        </pc:sldMkLst>
        <pc:spChg chg="add mod">
          <ac:chgData name="Peter van Os" userId="c8974c7d-3964-4f5c-b747-47d9789d6650" providerId="ADAL" clId="{954A9243-39D4-4722-8BF3-CC1ADE1AC122}" dt="2018-10-01T09:55:40.871" v="3" actId="14100"/>
          <ac:spMkLst>
            <pc:docMk/>
            <pc:sldMk cId="3555917485" sldId="257"/>
            <ac:spMk id="21" creationId="{8DB6B45E-03F0-49D3-8760-02A67A47F866}"/>
          </ac:spMkLst>
        </pc:spChg>
        <pc:spChg chg="add mod">
          <ac:chgData name="Peter van Os" userId="c8974c7d-3964-4f5c-b747-47d9789d6650" providerId="ADAL" clId="{954A9243-39D4-4722-8BF3-CC1ADE1AC122}" dt="2018-10-01T09:57:19.934" v="83" actId="14100"/>
          <ac:spMkLst>
            <pc:docMk/>
            <pc:sldMk cId="3555917485" sldId="257"/>
            <ac:spMk id="23" creationId="{8C7B74A0-0D81-4218-8528-A4566E142CB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1A75-18C1-4AAD-A26E-984D56C5DC26}" type="datetimeFigureOut">
              <a:rPr lang="nl-NL" smtClean="0"/>
              <a:t>3-3-2020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9B4-0D32-46E0-BBE5-F89D2A8FF0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2130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1A75-18C1-4AAD-A26E-984D56C5DC26}" type="datetimeFigureOut">
              <a:rPr lang="nl-NL" smtClean="0"/>
              <a:t>3-3-2020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9B4-0D32-46E0-BBE5-F89D2A8FF0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9142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1A75-18C1-4AAD-A26E-984D56C5DC26}" type="datetimeFigureOut">
              <a:rPr lang="nl-NL" smtClean="0"/>
              <a:t>3-3-2020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9B4-0D32-46E0-BBE5-F89D2A8FF0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3490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1A75-18C1-4AAD-A26E-984D56C5DC26}" type="datetimeFigureOut">
              <a:rPr lang="nl-NL" smtClean="0"/>
              <a:t>3-3-2020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9B4-0D32-46E0-BBE5-F89D2A8FF0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42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1A75-18C1-4AAD-A26E-984D56C5DC26}" type="datetimeFigureOut">
              <a:rPr lang="nl-NL" smtClean="0"/>
              <a:t>3-3-2020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9B4-0D32-46E0-BBE5-F89D2A8FF0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689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1A75-18C1-4AAD-A26E-984D56C5DC26}" type="datetimeFigureOut">
              <a:rPr lang="nl-NL" smtClean="0"/>
              <a:t>3-3-2020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9B4-0D32-46E0-BBE5-F89D2A8FF0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7232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1A75-18C1-4AAD-A26E-984D56C5DC26}" type="datetimeFigureOut">
              <a:rPr lang="nl-NL" smtClean="0"/>
              <a:t>3-3-2020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9B4-0D32-46E0-BBE5-F89D2A8FF0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1698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1A75-18C1-4AAD-A26E-984D56C5DC26}" type="datetimeFigureOut">
              <a:rPr lang="nl-NL" smtClean="0"/>
              <a:t>3-3-2020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9B4-0D32-46E0-BBE5-F89D2A8FF0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8251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1A75-18C1-4AAD-A26E-984D56C5DC26}" type="datetimeFigureOut">
              <a:rPr lang="nl-NL" smtClean="0"/>
              <a:t>3-3-2020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9B4-0D32-46E0-BBE5-F89D2A8FF0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3931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1A75-18C1-4AAD-A26E-984D56C5DC26}" type="datetimeFigureOut">
              <a:rPr lang="nl-NL" smtClean="0"/>
              <a:t>3-3-2020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9B4-0D32-46E0-BBE5-F89D2A8FF0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5024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01A75-18C1-4AAD-A26E-984D56C5DC26}" type="datetimeFigureOut">
              <a:rPr lang="nl-NL" smtClean="0"/>
              <a:t>3-3-2020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9B4-0D32-46E0-BBE5-F89D2A8FF0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3264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01A75-18C1-4AAD-A26E-984D56C5DC26}" type="datetimeFigureOut">
              <a:rPr lang="nl-NL" smtClean="0"/>
              <a:t>3-3-2020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349B4-0D32-46E0-BBE5-F89D2A8FF0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9095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49930"/>
            <a:ext cx="10515600" cy="1325563"/>
          </a:xfrm>
          <a:gradFill flip="none" rotWithShape="1">
            <a:gsLst>
              <a:gs pos="0">
                <a:srgbClr val="95C93D">
                  <a:tint val="66000"/>
                  <a:satMod val="160000"/>
                </a:srgbClr>
              </a:gs>
              <a:gs pos="50000">
                <a:srgbClr val="95C93D">
                  <a:tint val="44500"/>
                  <a:satMod val="160000"/>
                </a:srgbClr>
              </a:gs>
              <a:gs pos="100000">
                <a:srgbClr val="95C93D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l-NL" dirty="0"/>
              <a:t>RFC1969 Long </a:t>
            </a:r>
            <a:r>
              <a:rPr lang="en-GB" dirty="0"/>
              <a:t>term offer</a:t>
            </a:r>
          </a:p>
        </p:txBody>
      </p:sp>
      <p:sp>
        <p:nvSpPr>
          <p:cNvPr id="5" name="Rechthoek 4"/>
          <p:cNvSpPr/>
          <p:nvPr/>
        </p:nvSpPr>
        <p:spPr>
          <a:xfrm>
            <a:off x="4504582" y="3313470"/>
            <a:ext cx="6703110" cy="466200"/>
          </a:xfrm>
          <a:prstGeom prst="rect">
            <a:avLst/>
          </a:prstGeom>
          <a:ln>
            <a:solidFill>
              <a:srgbClr val="95C93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ijdelijke aanduiding voor inhoud 3"/>
          <p:cNvSpPr txBox="1">
            <a:spLocks noGrp="1"/>
          </p:cNvSpPr>
          <p:nvPr>
            <p:ph idx="1"/>
          </p:nvPr>
        </p:nvSpPr>
        <p:spPr>
          <a:xfrm>
            <a:off x="4504582" y="2261260"/>
            <a:ext cx="6819303" cy="14742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nl-NL" sz="1800" dirty="0"/>
              <a:t>Offer scenario’s</a:t>
            </a:r>
          </a:p>
          <a:p>
            <a:r>
              <a:rPr lang="nl-NL" sz="1800" dirty="0"/>
              <a:t>Direct		</a:t>
            </a:r>
            <a:r>
              <a:rPr lang="en-GB" sz="1800" dirty="0"/>
              <a:t>Today, tomorrow</a:t>
            </a:r>
          </a:p>
          <a:p>
            <a:r>
              <a:rPr lang="nl-NL" sz="1800" dirty="0"/>
              <a:t>Short term	</a:t>
            </a:r>
            <a:r>
              <a:rPr lang="nl-NL" sz="1800" dirty="0" err="1"/>
              <a:t>This</a:t>
            </a:r>
            <a:r>
              <a:rPr lang="nl-NL" sz="1800" dirty="0"/>
              <a:t> Week, Next week</a:t>
            </a:r>
          </a:p>
          <a:p>
            <a:r>
              <a:rPr lang="nl-NL" sz="1800" dirty="0"/>
              <a:t>Long term	Next </a:t>
            </a:r>
            <a:r>
              <a:rPr lang="en-GB" sz="1800" dirty="0"/>
              <a:t>Month, next Quarter, Christmas, Valentin etc. </a:t>
            </a:r>
          </a:p>
        </p:txBody>
      </p:sp>
      <p:grpSp>
        <p:nvGrpSpPr>
          <p:cNvPr id="7" name="Group 183">
            <a:extLst>
              <a:ext uri="{FF2B5EF4-FFF2-40B4-BE49-F238E27FC236}">
                <a16:creationId xmlns:a16="http://schemas.microsoft.com/office/drawing/2014/main" xmlns="" id="{93C3E5EE-681E-4010-852F-E3D427B03A1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250946" y="2610671"/>
            <a:ext cx="1094261" cy="1203388"/>
            <a:chOff x="4695" y="3212"/>
            <a:chExt cx="371" cy="408"/>
          </a:xfrm>
          <a:solidFill>
            <a:srgbClr val="95C93D"/>
          </a:solidFill>
        </p:grpSpPr>
        <p:sp>
          <p:nvSpPr>
            <p:cNvPr id="8" name="Freeform 184">
              <a:extLst>
                <a:ext uri="{FF2B5EF4-FFF2-40B4-BE49-F238E27FC236}">
                  <a16:creationId xmlns:a16="http://schemas.microsoft.com/office/drawing/2014/main" xmlns="" id="{08FD4FEE-36D6-44C0-ABB9-ACF12E119D8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15" y="3495"/>
              <a:ext cx="180" cy="125"/>
            </a:xfrm>
            <a:custGeom>
              <a:avLst/>
              <a:gdLst>
                <a:gd name="T0" fmla="*/ 90 w 121"/>
                <a:gd name="T1" fmla="*/ 84 h 84"/>
                <a:gd name="T2" fmla="*/ 30 w 121"/>
                <a:gd name="T3" fmla="*/ 84 h 84"/>
                <a:gd name="T4" fmla="*/ 25 w 121"/>
                <a:gd name="T5" fmla="*/ 80 h 84"/>
                <a:gd name="T6" fmla="*/ 1 w 121"/>
                <a:gd name="T7" fmla="*/ 8 h 84"/>
                <a:gd name="T8" fmla="*/ 1 w 121"/>
                <a:gd name="T9" fmla="*/ 3 h 84"/>
                <a:gd name="T10" fmla="*/ 6 w 121"/>
                <a:gd name="T11" fmla="*/ 0 h 84"/>
                <a:gd name="T12" fmla="*/ 114 w 121"/>
                <a:gd name="T13" fmla="*/ 0 h 84"/>
                <a:gd name="T14" fmla="*/ 119 w 121"/>
                <a:gd name="T15" fmla="*/ 3 h 84"/>
                <a:gd name="T16" fmla="*/ 120 w 121"/>
                <a:gd name="T17" fmla="*/ 8 h 84"/>
                <a:gd name="T18" fmla="*/ 96 w 121"/>
                <a:gd name="T19" fmla="*/ 80 h 84"/>
                <a:gd name="T20" fmla="*/ 90 w 121"/>
                <a:gd name="T21" fmla="*/ 84 h 84"/>
                <a:gd name="T22" fmla="*/ 35 w 121"/>
                <a:gd name="T23" fmla="*/ 72 h 84"/>
                <a:gd name="T24" fmla="*/ 86 w 121"/>
                <a:gd name="T25" fmla="*/ 72 h 84"/>
                <a:gd name="T26" fmla="*/ 106 w 121"/>
                <a:gd name="T27" fmla="*/ 12 h 84"/>
                <a:gd name="T28" fmla="*/ 15 w 121"/>
                <a:gd name="T29" fmla="*/ 12 h 84"/>
                <a:gd name="T30" fmla="*/ 35 w 121"/>
                <a:gd name="T31" fmla="*/ 72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1" h="84">
                  <a:moveTo>
                    <a:pt x="90" y="84"/>
                  </a:moveTo>
                  <a:cubicBezTo>
                    <a:pt x="30" y="84"/>
                    <a:pt x="30" y="84"/>
                    <a:pt x="30" y="84"/>
                  </a:cubicBezTo>
                  <a:cubicBezTo>
                    <a:pt x="28" y="84"/>
                    <a:pt x="25" y="83"/>
                    <a:pt x="25" y="80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6"/>
                    <a:pt x="0" y="4"/>
                    <a:pt x="1" y="3"/>
                  </a:cubicBezTo>
                  <a:cubicBezTo>
                    <a:pt x="3" y="1"/>
                    <a:pt x="4" y="0"/>
                    <a:pt x="6" y="0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6" y="0"/>
                    <a:pt x="118" y="1"/>
                    <a:pt x="119" y="3"/>
                  </a:cubicBezTo>
                  <a:cubicBezTo>
                    <a:pt x="120" y="4"/>
                    <a:pt x="121" y="6"/>
                    <a:pt x="120" y="8"/>
                  </a:cubicBezTo>
                  <a:cubicBezTo>
                    <a:pt x="96" y="80"/>
                    <a:pt x="96" y="80"/>
                    <a:pt x="96" y="80"/>
                  </a:cubicBezTo>
                  <a:cubicBezTo>
                    <a:pt x="95" y="83"/>
                    <a:pt x="93" y="84"/>
                    <a:pt x="90" y="84"/>
                  </a:cubicBezTo>
                  <a:close/>
                  <a:moveTo>
                    <a:pt x="35" y="72"/>
                  </a:moveTo>
                  <a:cubicBezTo>
                    <a:pt x="86" y="72"/>
                    <a:pt x="86" y="72"/>
                    <a:pt x="86" y="72"/>
                  </a:cubicBezTo>
                  <a:cubicBezTo>
                    <a:pt x="106" y="12"/>
                    <a:pt x="106" y="12"/>
                    <a:pt x="106" y="12"/>
                  </a:cubicBezTo>
                  <a:cubicBezTo>
                    <a:pt x="15" y="12"/>
                    <a:pt x="15" y="12"/>
                    <a:pt x="15" y="12"/>
                  </a:cubicBezTo>
                  <a:lnTo>
                    <a:pt x="35" y="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9" name="Freeform 185">
              <a:extLst>
                <a:ext uri="{FF2B5EF4-FFF2-40B4-BE49-F238E27FC236}">
                  <a16:creationId xmlns:a16="http://schemas.microsoft.com/office/drawing/2014/main" xmlns="" id="{E53FF9C8-954F-498E-830E-1AE12D82730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09" y="3311"/>
              <a:ext cx="157" cy="166"/>
            </a:xfrm>
            <a:custGeom>
              <a:avLst/>
              <a:gdLst>
                <a:gd name="T0" fmla="*/ 48 w 106"/>
                <a:gd name="T1" fmla="*/ 112 h 112"/>
                <a:gd name="T2" fmla="*/ 43 w 106"/>
                <a:gd name="T3" fmla="*/ 111 h 112"/>
                <a:gd name="T4" fmla="*/ 17 w 106"/>
                <a:gd name="T5" fmla="*/ 86 h 112"/>
                <a:gd name="T6" fmla="*/ 0 w 106"/>
                <a:gd name="T7" fmla="*/ 58 h 112"/>
                <a:gd name="T8" fmla="*/ 18 w 106"/>
                <a:gd name="T9" fmla="*/ 29 h 112"/>
                <a:gd name="T10" fmla="*/ 18 w 106"/>
                <a:gd name="T11" fmla="*/ 29 h 112"/>
                <a:gd name="T12" fmla="*/ 49 w 106"/>
                <a:gd name="T13" fmla="*/ 17 h 112"/>
                <a:gd name="T14" fmla="*/ 84 w 106"/>
                <a:gd name="T15" fmla="*/ 2 h 112"/>
                <a:gd name="T16" fmla="*/ 89 w 106"/>
                <a:gd name="T17" fmla="*/ 1 h 112"/>
                <a:gd name="T18" fmla="*/ 93 w 106"/>
                <a:gd name="T19" fmla="*/ 4 h 112"/>
                <a:gd name="T20" fmla="*/ 80 w 106"/>
                <a:gd name="T21" fmla="*/ 95 h 112"/>
                <a:gd name="T22" fmla="*/ 48 w 106"/>
                <a:gd name="T23" fmla="*/ 112 h 112"/>
                <a:gd name="T24" fmla="*/ 25 w 106"/>
                <a:gd name="T25" fmla="*/ 39 h 112"/>
                <a:gd name="T26" fmla="*/ 12 w 106"/>
                <a:gd name="T27" fmla="*/ 58 h 112"/>
                <a:gd name="T28" fmla="*/ 25 w 106"/>
                <a:gd name="T29" fmla="*/ 77 h 112"/>
                <a:gd name="T30" fmla="*/ 27 w 106"/>
                <a:gd name="T31" fmla="*/ 80 h 112"/>
                <a:gd name="T32" fmla="*/ 45 w 106"/>
                <a:gd name="T33" fmla="*/ 99 h 112"/>
                <a:gd name="T34" fmla="*/ 72 w 106"/>
                <a:gd name="T35" fmla="*/ 87 h 112"/>
                <a:gd name="T36" fmla="*/ 85 w 106"/>
                <a:gd name="T37" fmla="*/ 16 h 112"/>
                <a:gd name="T38" fmla="*/ 52 w 106"/>
                <a:gd name="T39" fmla="*/ 29 h 112"/>
                <a:gd name="T40" fmla="*/ 25 w 106"/>
                <a:gd name="T41" fmla="*/ 39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6" h="112">
                  <a:moveTo>
                    <a:pt x="48" y="112"/>
                  </a:moveTo>
                  <a:cubicBezTo>
                    <a:pt x="46" y="112"/>
                    <a:pt x="44" y="111"/>
                    <a:pt x="43" y="111"/>
                  </a:cubicBezTo>
                  <a:cubicBezTo>
                    <a:pt x="35" y="110"/>
                    <a:pt x="24" y="104"/>
                    <a:pt x="17" y="86"/>
                  </a:cubicBezTo>
                  <a:cubicBezTo>
                    <a:pt x="3" y="76"/>
                    <a:pt x="0" y="66"/>
                    <a:pt x="0" y="58"/>
                  </a:cubicBezTo>
                  <a:cubicBezTo>
                    <a:pt x="0" y="48"/>
                    <a:pt x="7" y="37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28" y="22"/>
                    <a:pt x="39" y="20"/>
                    <a:pt x="49" y="17"/>
                  </a:cubicBezTo>
                  <a:cubicBezTo>
                    <a:pt x="61" y="14"/>
                    <a:pt x="72" y="11"/>
                    <a:pt x="84" y="2"/>
                  </a:cubicBezTo>
                  <a:cubicBezTo>
                    <a:pt x="86" y="1"/>
                    <a:pt x="87" y="0"/>
                    <a:pt x="89" y="1"/>
                  </a:cubicBezTo>
                  <a:cubicBezTo>
                    <a:pt x="91" y="1"/>
                    <a:pt x="92" y="3"/>
                    <a:pt x="93" y="4"/>
                  </a:cubicBezTo>
                  <a:cubicBezTo>
                    <a:pt x="106" y="32"/>
                    <a:pt x="97" y="78"/>
                    <a:pt x="80" y="95"/>
                  </a:cubicBezTo>
                  <a:cubicBezTo>
                    <a:pt x="70" y="106"/>
                    <a:pt x="59" y="112"/>
                    <a:pt x="48" y="112"/>
                  </a:cubicBezTo>
                  <a:close/>
                  <a:moveTo>
                    <a:pt x="25" y="39"/>
                  </a:moveTo>
                  <a:cubicBezTo>
                    <a:pt x="17" y="45"/>
                    <a:pt x="12" y="52"/>
                    <a:pt x="12" y="58"/>
                  </a:cubicBezTo>
                  <a:cubicBezTo>
                    <a:pt x="12" y="67"/>
                    <a:pt x="19" y="73"/>
                    <a:pt x="25" y="77"/>
                  </a:cubicBezTo>
                  <a:cubicBezTo>
                    <a:pt x="26" y="78"/>
                    <a:pt x="27" y="79"/>
                    <a:pt x="27" y="80"/>
                  </a:cubicBezTo>
                  <a:cubicBezTo>
                    <a:pt x="32" y="91"/>
                    <a:pt x="38" y="98"/>
                    <a:pt x="45" y="99"/>
                  </a:cubicBezTo>
                  <a:cubicBezTo>
                    <a:pt x="54" y="101"/>
                    <a:pt x="65" y="94"/>
                    <a:pt x="72" y="87"/>
                  </a:cubicBezTo>
                  <a:cubicBezTo>
                    <a:pt x="83" y="75"/>
                    <a:pt x="91" y="39"/>
                    <a:pt x="85" y="16"/>
                  </a:cubicBezTo>
                  <a:cubicBezTo>
                    <a:pt x="73" y="23"/>
                    <a:pt x="62" y="26"/>
                    <a:pt x="52" y="29"/>
                  </a:cubicBezTo>
                  <a:cubicBezTo>
                    <a:pt x="42" y="31"/>
                    <a:pt x="33" y="33"/>
                    <a:pt x="25" y="3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0" name="Freeform 186">
              <a:extLst>
                <a:ext uri="{FF2B5EF4-FFF2-40B4-BE49-F238E27FC236}">
                  <a16:creationId xmlns:a16="http://schemas.microsoft.com/office/drawing/2014/main" xmlns="" id="{43487298-C117-41CF-A826-0C9CB85487E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95" y="3212"/>
              <a:ext cx="209" cy="227"/>
            </a:xfrm>
            <a:custGeom>
              <a:avLst/>
              <a:gdLst>
                <a:gd name="T0" fmla="*/ 72 w 141"/>
                <a:gd name="T1" fmla="*/ 153 h 153"/>
                <a:gd name="T2" fmla="*/ 29 w 141"/>
                <a:gd name="T3" fmla="*/ 128 h 153"/>
                <a:gd name="T4" fmla="*/ 19 w 141"/>
                <a:gd name="T5" fmla="*/ 3 h 153"/>
                <a:gd name="T6" fmla="*/ 23 w 141"/>
                <a:gd name="T7" fmla="*/ 0 h 153"/>
                <a:gd name="T8" fmla="*/ 28 w 141"/>
                <a:gd name="T9" fmla="*/ 2 h 153"/>
                <a:gd name="T10" fmla="*/ 75 w 141"/>
                <a:gd name="T11" fmla="*/ 24 h 153"/>
                <a:gd name="T12" fmla="*/ 122 w 141"/>
                <a:gd name="T13" fmla="*/ 49 h 153"/>
                <a:gd name="T14" fmla="*/ 122 w 141"/>
                <a:gd name="T15" fmla="*/ 49 h 153"/>
                <a:gd name="T16" fmla="*/ 138 w 141"/>
                <a:gd name="T17" fmla="*/ 93 h 153"/>
                <a:gd name="T18" fmla="*/ 107 w 141"/>
                <a:gd name="T19" fmla="*/ 124 h 153"/>
                <a:gd name="T20" fmla="*/ 76 w 141"/>
                <a:gd name="T21" fmla="*/ 152 h 153"/>
                <a:gd name="T22" fmla="*/ 72 w 141"/>
                <a:gd name="T23" fmla="*/ 153 h 153"/>
                <a:gd name="T24" fmla="*/ 27 w 141"/>
                <a:gd name="T25" fmla="*/ 15 h 153"/>
                <a:gd name="T26" fmla="*/ 39 w 141"/>
                <a:gd name="T27" fmla="*/ 120 h 153"/>
                <a:gd name="T28" fmla="*/ 74 w 141"/>
                <a:gd name="T29" fmla="*/ 141 h 153"/>
                <a:gd name="T30" fmla="*/ 97 w 141"/>
                <a:gd name="T31" fmla="*/ 117 h 153"/>
                <a:gd name="T32" fmla="*/ 100 w 141"/>
                <a:gd name="T33" fmla="*/ 114 h 153"/>
                <a:gd name="T34" fmla="*/ 126 w 141"/>
                <a:gd name="T35" fmla="*/ 90 h 153"/>
                <a:gd name="T36" fmla="*/ 113 w 141"/>
                <a:gd name="T37" fmla="*/ 57 h 153"/>
                <a:gd name="T38" fmla="*/ 113 w 141"/>
                <a:gd name="T39" fmla="*/ 57 h 153"/>
                <a:gd name="T40" fmla="*/ 71 w 141"/>
                <a:gd name="T41" fmla="*/ 35 h 153"/>
                <a:gd name="T42" fmla="*/ 27 w 141"/>
                <a:gd name="T43" fmla="*/ 15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1" h="153">
                  <a:moveTo>
                    <a:pt x="72" y="153"/>
                  </a:moveTo>
                  <a:cubicBezTo>
                    <a:pt x="58" y="153"/>
                    <a:pt x="43" y="144"/>
                    <a:pt x="29" y="128"/>
                  </a:cubicBezTo>
                  <a:cubicBezTo>
                    <a:pt x="9" y="103"/>
                    <a:pt x="0" y="39"/>
                    <a:pt x="19" y="3"/>
                  </a:cubicBezTo>
                  <a:cubicBezTo>
                    <a:pt x="20" y="2"/>
                    <a:pt x="21" y="1"/>
                    <a:pt x="23" y="0"/>
                  </a:cubicBezTo>
                  <a:cubicBezTo>
                    <a:pt x="25" y="0"/>
                    <a:pt x="27" y="0"/>
                    <a:pt x="28" y="2"/>
                  </a:cubicBezTo>
                  <a:cubicBezTo>
                    <a:pt x="43" y="14"/>
                    <a:pt x="59" y="19"/>
                    <a:pt x="75" y="24"/>
                  </a:cubicBezTo>
                  <a:cubicBezTo>
                    <a:pt x="93" y="29"/>
                    <a:pt x="110" y="34"/>
                    <a:pt x="122" y="49"/>
                  </a:cubicBezTo>
                  <a:cubicBezTo>
                    <a:pt x="122" y="49"/>
                    <a:pt x="122" y="49"/>
                    <a:pt x="122" y="49"/>
                  </a:cubicBezTo>
                  <a:cubicBezTo>
                    <a:pt x="136" y="65"/>
                    <a:pt x="141" y="79"/>
                    <a:pt x="138" y="93"/>
                  </a:cubicBezTo>
                  <a:cubicBezTo>
                    <a:pt x="135" y="106"/>
                    <a:pt x="125" y="116"/>
                    <a:pt x="107" y="124"/>
                  </a:cubicBezTo>
                  <a:cubicBezTo>
                    <a:pt x="99" y="141"/>
                    <a:pt x="89" y="151"/>
                    <a:pt x="76" y="152"/>
                  </a:cubicBezTo>
                  <a:cubicBezTo>
                    <a:pt x="74" y="153"/>
                    <a:pt x="73" y="153"/>
                    <a:pt x="72" y="153"/>
                  </a:cubicBezTo>
                  <a:close/>
                  <a:moveTo>
                    <a:pt x="27" y="15"/>
                  </a:moveTo>
                  <a:cubicBezTo>
                    <a:pt x="14" y="48"/>
                    <a:pt x="22" y="100"/>
                    <a:pt x="39" y="120"/>
                  </a:cubicBezTo>
                  <a:cubicBezTo>
                    <a:pt x="51" y="134"/>
                    <a:pt x="64" y="142"/>
                    <a:pt x="74" y="141"/>
                  </a:cubicBezTo>
                  <a:cubicBezTo>
                    <a:pt x="83" y="139"/>
                    <a:pt x="91" y="131"/>
                    <a:pt x="97" y="117"/>
                  </a:cubicBezTo>
                  <a:cubicBezTo>
                    <a:pt x="98" y="116"/>
                    <a:pt x="99" y="115"/>
                    <a:pt x="100" y="114"/>
                  </a:cubicBezTo>
                  <a:cubicBezTo>
                    <a:pt x="115" y="107"/>
                    <a:pt x="124" y="99"/>
                    <a:pt x="126" y="90"/>
                  </a:cubicBezTo>
                  <a:cubicBezTo>
                    <a:pt x="129" y="78"/>
                    <a:pt x="121" y="65"/>
                    <a:pt x="113" y="57"/>
                  </a:cubicBezTo>
                  <a:cubicBezTo>
                    <a:pt x="113" y="57"/>
                    <a:pt x="113" y="57"/>
                    <a:pt x="113" y="57"/>
                  </a:cubicBezTo>
                  <a:cubicBezTo>
                    <a:pt x="103" y="44"/>
                    <a:pt x="88" y="40"/>
                    <a:pt x="71" y="35"/>
                  </a:cubicBezTo>
                  <a:cubicBezTo>
                    <a:pt x="57" y="31"/>
                    <a:pt x="41" y="26"/>
                    <a:pt x="27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11" name="Freeform 187">
              <a:extLst>
                <a:ext uri="{FF2B5EF4-FFF2-40B4-BE49-F238E27FC236}">
                  <a16:creationId xmlns:a16="http://schemas.microsoft.com/office/drawing/2014/main" xmlns="" id="{92A8EBA0-AB61-4B10-AA3D-93D7FCE20F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2" y="3283"/>
              <a:ext cx="240" cy="230"/>
            </a:xfrm>
            <a:custGeom>
              <a:avLst/>
              <a:gdLst>
                <a:gd name="T0" fmla="*/ 93 w 162"/>
                <a:gd name="T1" fmla="*/ 155 h 155"/>
                <a:gd name="T2" fmla="*/ 93 w 162"/>
                <a:gd name="T3" fmla="*/ 155 h 155"/>
                <a:gd name="T4" fmla="*/ 87 w 162"/>
                <a:gd name="T5" fmla="*/ 150 h 155"/>
                <a:gd name="T6" fmla="*/ 3 w 162"/>
                <a:gd name="T7" fmla="*/ 11 h 155"/>
                <a:gd name="T8" fmla="*/ 3 w 162"/>
                <a:gd name="T9" fmla="*/ 3 h 155"/>
                <a:gd name="T10" fmla="*/ 11 w 162"/>
                <a:gd name="T11" fmla="*/ 3 h 155"/>
                <a:gd name="T12" fmla="*/ 94 w 162"/>
                <a:gd name="T13" fmla="*/ 132 h 155"/>
                <a:gd name="T14" fmla="*/ 152 w 162"/>
                <a:gd name="T15" fmla="*/ 68 h 155"/>
                <a:gd name="T16" fmla="*/ 160 w 162"/>
                <a:gd name="T17" fmla="*/ 71 h 155"/>
                <a:gd name="T18" fmla="*/ 158 w 162"/>
                <a:gd name="T19" fmla="*/ 79 h 155"/>
                <a:gd name="T20" fmla="*/ 99 w 162"/>
                <a:gd name="T21" fmla="*/ 151 h 155"/>
                <a:gd name="T22" fmla="*/ 93 w 162"/>
                <a:gd name="T23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2" h="155">
                  <a:moveTo>
                    <a:pt x="93" y="155"/>
                  </a:moveTo>
                  <a:cubicBezTo>
                    <a:pt x="93" y="155"/>
                    <a:pt x="93" y="155"/>
                    <a:pt x="93" y="155"/>
                  </a:cubicBezTo>
                  <a:cubicBezTo>
                    <a:pt x="90" y="155"/>
                    <a:pt x="88" y="153"/>
                    <a:pt x="87" y="150"/>
                  </a:cubicBezTo>
                  <a:cubicBezTo>
                    <a:pt x="87" y="150"/>
                    <a:pt x="69" y="71"/>
                    <a:pt x="3" y="11"/>
                  </a:cubicBezTo>
                  <a:cubicBezTo>
                    <a:pt x="1" y="9"/>
                    <a:pt x="0" y="5"/>
                    <a:pt x="3" y="3"/>
                  </a:cubicBezTo>
                  <a:cubicBezTo>
                    <a:pt x="5" y="1"/>
                    <a:pt x="9" y="0"/>
                    <a:pt x="11" y="3"/>
                  </a:cubicBezTo>
                  <a:cubicBezTo>
                    <a:pt x="63" y="49"/>
                    <a:pt x="86" y="105"/>
                    <a:pt x="94" y="132"/>
                  </a:cubicBezTo>
                  <a:cubicBezTo>
                    <a:pt x="104" y="113"/>
                    <a:pt x="123" y="83"/>
                    <a:pt x="152" y="68"/>
                  </a:cubicBezTo>
                  <a:cubicBezTo>
                    <a:pt x="155" y="67"/>
                    <a:pt x="159" y="68"/>
                    <a:pt x="160" y="71"/>
                  </a:cubicBezTo>
                  <a:cubicBezTo>
                    <a:pt x="162" y="74"/>
                    <a:pt x="160" y="78"/>
                    <a:pt x="158" y="79"/>
                  </a:cubicBezTo>
                  <a:cubicBezTo>
                    <a:pt x="119" y="98"/>
                    <a:pt x="99" y="151"/>
                    <a:pt x="99" y="151"/>
                  </a:cubicBezTo>
                  <a:cubicBezTo>
                    <a:pt x="98" y="154"/>
                    <a:pt x="96" y="155"/>
                    <a:pt x="93" y="1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9" tIns="45709" rIns="91419" bIns="45709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endParaRPr>
            </a:p>
          </p:txBody>
        </p:sp>
      </p:grpSp>
      <p:sp>
        <p:nvSpPr>
          <p:cNvPr id="12" name="Tekstvak 11"/>
          <p:cNvSpPr txBox="1"/>
          <p:nvPr/>
        </p:nvSpPr>
        <p:spPr>
          <a:xfrm>
            <a:off x="1381063" y="2208237"/>
            <a:ext cx="2352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Define Stock and Offer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850881" y="4425710"/>
            <a:ext cx="32704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Optimize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Create overview and insights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Implemented standard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4463226" y="4425533"/>
            <a:ext cx="32704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Advisor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Axerrio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Blueroots</a:t>
            </a:r>
            <a:endParaRPr lang="en-GB" dirty="0"/>
          </a:p>
        </p:txBody>
      </p:sp>
      <p:sp>
        <p:nvSpPr>
          <p:cNvPr id="22" name="Tekstvak 21"/>
          <p:cNvSpPr txBox="1"/>
          <p:nvPr/>
        </p:nvSpPr>
        <p:spPr>
          <a:xfrm>
            <a:off x="6018918" y="4422083"/>
            <a:ext cx="16599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Floricode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Hamiplant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SDF</a:t>
            </a:r>
          </a:p>
        </p:txBody>
      </p:sp>
      <p:sp>
        <p:nvSpPr>
          <p:cNvPr id="24" name="Rechthoek 23"/>
          <p:cNvSpPr/>
          <p:nvPr/>
        </p:nvSpPr>
        <p:spPr>
          <a:xfrm>
            <a:off x="4462673" y="4417137"/>
            <a:ext cx="3283443" cy="12464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Rechthoek 24"/>
          <p:cNvSpPr/>
          <p:nvPr/>
        </p:nvSpPr>
        <p:spPr>
          <a:xfrm>
            <a:off x="838200" y="2175134"/>
            <a:ext cx="10515600" cy="17464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Rechthoek 25"/>
          <p:cNvSpPr/>
          <p:nvPr/>
        </p:nvSpPr>
        <p:spPr>
          <a:xfrm>
            <a:off x="8077372" y="4418633"/>
            <a:ext cx="30881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How: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Work with an agile pilot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Learn by doing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Define standard</a:t>
            </a:r>
          </a:p>
        </p:txBody>
      </p:sp>
      <p:sp>
        <p:nvSpPr>
          <p:cNvPr id="27" name="Rechthoek 26"/>
          <p:cNvSpPr/>
          <p:nvPr/>
        </p:nvSpPr>
        <p:spPr>
          <a:xfrm>
            <a:off x="837858" y="4417137"/>
            <a:ext cx="3283443" cy="12464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Wolk 5"/>
          <p:cNvSpPr/>
          <p:nvPr/>
        </p:nvSpPr>
        <p:spPr>
          <a:xfrm>
            <a:off x="8115068" y="2217100"/>
            <a:ext cx="3698830" cy="955589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Exchange long term offers digital!</a:t>
            </a:r>
          </a:p>
        </p:txBody>
      </p:sp>
      <p:sp>
        <p:nvSpPr>
          <p:cNvPr id="28" name="Rechthoek 27"/>
          <p:cNvSpPr/>
          <p:nvPr/>
        </p:nvSpPr>
        <p:spPr>
          <a:xfrm>
            <a:off x="8066630" y="4417137"/>
            <a:ext cx="3283443" cy="12464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9" name="Afbeelding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2905" y="2571856"/>
            <a:ext cx="1085850" cy="1228725"/>
          </a:xfrm>
          <a:prstGeom prst="rect">
            <a:avLst/>
          </a:prstGeom>
        </p:spPr>
      </p:pic>
      <p:sp>
        <p:nvSpPr>
          <p:cNvPr id="21" name="Rechthoek 20">
            <a:extLst>
              <a:ext uri="{FF2B5EF4-FFF2-40B4-BE49-F238E27FC236}">
                <a16:creationId xmlns:a16="http://schemas.microsoft.com/office/drawing/2014/main" xmlns="" id="{8DB6B45E-03F0-49D3-8760-02A67A47F866}"/>
              </a:ext>
            </a:extLst>
          </p:cNvPr>
          <p:cNvSpPr/>
          <p:nvPr/>
        </p:nvSpPr>
        <p:spPr>
          <a:xfrm>
            <a:off x="846594" y="6123115"/>
            <a:ext cx="10515600" cy="4760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xmlns="" id="{8C7B74A0-0D81-4218-8528-A4566E142CB3}"/>
              </a:ext>
            </a:extLst>
          </p:cNvPr>
          <p:cNvSpPr txBox="1"/>
          <p:nvPr/>
        </p:nvSpPr>
        <p:spPr>
          <a:xfrm>
            <a:off x="884195" y="6167788"/>
            <a:ext cx="10439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More information? Contact </a:t>
            </a:r>
            <a:r>
              <a:rPr lang="en-GB" dirty="0" err="1"/>
              <a:t>Floricode</a:t>
            </a:r>
            <a:r>
              <a:rPr lang="en-GB" dirty="0"/>
              <a:t> – Leo </a:t>
            </a:r>
            <a:r>
              <a:rPr lang="en-GB" dirty="0" err="1"/>
              <a:t>Zandvliet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5917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  <p:bldP spid="12" grpId="0"/>
      <p:bldP spid="19" grpId="0"/>
      <p:bldP spid="20" grpId="0"/>
      <p:bldP spid="22" grpId="0"/>
      <p:bldP spid="24" grpId="0" animBg="1"/>
      <p:bldP spid="25" grpId="0" animBg="1"/>
      <p:bldP spid="26" grpId="0"/>
      <p:bldP spid="27" grpId="0" animBg="1"/>
      <p:bldP spid="6" grpId="0" animBg="1"/>
      <p:bldP spid="28" grpId="0" animBg="1"/>
      <p:bldP spid="21" grpId="0" animBg="1"/>
      <p:bldP spid="23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55</Words>
  <Application>Microsoft Office PowerPoint</Application>
  <PresentationFormat>Breedbeeld</PresentationFormat>
  <Paragraphs>24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RFC1969 Long term offer</vt:lpstr>
    </vt:vector>
  </TitlesOfParts>
  <Company>HAMIPLANT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Peter van Os</dc:creator>
  <cp:lastModifiedBy>Henk Zwinkels</cp:lastModifiedBy>
  <cp:revision>17</cp:revision>
  <dcterms:created xsi:type="dcterms:W3CDTF">2018-09-20T12:22:02Z</dcterms:created>
  <dcterms:modified xsi:type="dcterms:W3CDTF">2020-03-03T09:47:32Z</dcterms:modified>
</cp:coreProperties>
</file>