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handoutMasterIdLst>
    <p:handoutMasterId r:id="rId17"/>
  </p:handoutMasterIdLst>
  <p:sldIdLst>
    <p:sldId id="256" r:id="rId6"/>
    <p:sldId id="265" r:id="rId7"/>
    <p:sldId id="267" r:id="rId8"/>
    <p:sldId id="266" r:id="rId9"/>
    <p:sldId id="268" r:id="rId10"/>
    <p:sldId id="276" r:id="rId11"/>
    <p:sldId id="270" r:id="rId12"/>
    <p:sldId id="271" r:id="rId13"/>
    <p:sldId id="273" r:id="rId14"/>
    <p:sldId id="274" r:id="rId15"/>
    <p:sldId id="275" r:id="rId16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0073"/>
    <a:srgbClr val="BCB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8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CB182A-1D8D-4CA3-B277-D45F0338174B}" type="datetimeFigureOut">
              <a:rPr lang="nl-NL" smtClean="0"/>
              <a:t>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306ABA-B394-4061-8D5C-96D0E953E4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49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01777" y="4437112"/>
            <a:ext cx="6704966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01777" y="5949280"/>
            <a:ext cx="6704965" cy="5040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693" y="121960"/>
            <a:ext cx="4429016" cy="1578848"/>
          </a:xfrm>
          <a:prstGeom prst="rect">
            <a:avLst/>
          </a:prstGeom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77" y="1844824"/>
            <a:ext cx="6704965" cy="265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6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06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6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42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08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76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76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42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244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78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7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F0073"/>
              </a:buClr>
              <a:defRPr/>
            </a:lvl1pPr>
            <a:lvl2pPr>
              <a:buClr>
                <a:srgbClr val="DF0073"/>
              </a:buClr>
              <a:defRPr/>
            </a:lvl2pPr>
            <a:lvl3pPr>
              <a:buClr>
                <a:srgbClr val="DF0073"/>
              </a:buClr>
              <a:defRPr/>
            </a:lvl3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DF0073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2830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91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62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218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59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45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77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2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0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6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7" r="50000" b="25876"/>
          <a:stretch/>
        </p:blipFill>
        <p:spPr>
          <a:xfrm>
            <a:off x="7514715" y="5157192"/>
            <a:ext cx="2025837" cy="193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4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E46F-475C-47C7-9A72-B2F6E3F798D4}" type="datetimeFigureOut">
              <a:rPr lang="nl-NL" smtClean="0"/>
              <a:pPr/>
              <a:t>3-10-2018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378B1-F824-4182-AACE-3631D8A893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78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CF610-4C8A-45D0-A7C0-B6E1926906DE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3-10-2018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2910B-1EF6-4005-93C8-4AEE5A5E28C7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1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tuinbouw.n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043658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3859" y="4941168"/>
            <a:ext cx="6400800" cy="1224136"/>
          </a:xfrm>
        </p:spPr>
        <p:txBody>
          <a:bodyPr>
            <a:normAutofit fontScale="62500" lnSpcReduction="20000"/>
          </a:bodyPr>
          <a:lstStyle/>
          <a:p>
            <a:r>
              <a:rPr lang="en-US" altLang="nl-NL" sz="3600" dirty="0" smtClean="0"/>
              <a:t>‘</a:t>
            </a:r>
            <a:r>
              <a:rPr lang="en-US" altLang="nl-NL" sz="3600" dirty="0" err="1" smtClean="0"/>
              <a:t>Sierteelt</a:t>
            </a:r>
            <a:r>
              <a:rPr lang="en-US" altLang="nl-NL" sz="3600" dirty="0" smtClean="0"/>
              <a:t>, </a:t>
            </a:r>
            <a:r>
              <a:rPr lang="en-US" altLang="nl-NL" sz="3600" dirty="0" err="1" smtClean="0"/>
              <a:t>digitaal</a:t>
            </a:r>
            <a:r>
              <a:rPr lang="en-US" altLang="nl-NL" sz="3600" dirty="0" smtClean="0"/>
              <a:t> </a:t>
            </a:r>
            <a:r>
              <a:rPr lang="en-US" altLang="nl-NL" sz="3600" dirty="0" err="1" smtClean="0"/>
              <a:t>snel</a:t>
            </a:r>
            <a:r>
              <a:rPr lang="en-US" altLang="nl-NL" sz="3600" dirty="0" smtClean="0"/>
              <a:t> op </a:t>
            </a:r>
            <a:r>
              <a:rPr lang="en-US" altLang="nl-NL" sz="3600" dirty="0" err="1" smtClean="0"/>
              <a:t>weg</a:t>
            </a:r>
            <a:r>
              <a:rPr lang="en-US" altLang="nl-NL" sz="4000" dirty="0" smtClean="0"/>
              <a:t>’</a:t>
            </a:r>
          </a:p>
          <a:p>
            <a:r>
              <a:rPr lang="en-US" sz="4000" b="1" dirty="0" err="1" smtClean="0"/>
              <a:t>Bijeenkomst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softwareleveranciers</a:t>
            </a:r>
            <a:endParaRPr lang="en-US" sz="4000" b="1" dirty="0" smtClean="0"/>
          </a:p>
          <a:p>
            <a:r>
              <a:rPr lang="en-US" sz="4000" b="1" dirty="0" smtClean="0"/>
              <a:t>Zoetermeer, 3 </a:t>
            </a:r>
            <a:r>
              <a:rPr lang="en-US" sz="4000" b="1" dirty="0" err="1" smtClean="0"/>
              <a:t>oktober</a:t>
            </a:r>
            <a:r>
              <a:rPr lang="en-US" sz="4000" b="1" dirty="0" smtClean="0"/>
              <a:t> 2018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126963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Data ontsluiting via:</a:t>
            </a:r>
          </a:p>
          <a:p>
            <a:pPr lvl="1"/>
            <a:r>
              <a:rPr lang="nl-NL" dirty="0" smtClean="0"/>
              <a:t>Website</a:t>
            </a:r>
          </a:p>
          <a:p>
            <a:pPr lvl="1"/>
            <a:r>
              <a:rPr lang="nl-NL" dirty="0" smtClean="0"/>
              <a:t>FTP</a:t>
            </a:r>
          </a:p>
          <a:p>
            <a:pPr lvl="1"/>
            <a:r>
              <a:rPr lang="nl-NL" dirty="0" smtClean="0"/>
              <a:t>API</a:t>
            </a:r>
          </a:p>
          <a:p>
            <a:pPr lvl="1"/>
            <a:r>
              <a:rPr lang="nl-NL" dirty="0" smtClean="0"/>
              <a:t>APP (</a:t>
            </a:r>
            <a:r>
              <a:rPr lang="nl-NL" dirty="0" err="1" smtClean="0"/>
              <a:t>FloriBook</a:t>
            </a:r>
            <a:r>
              <a:rPr lang="nl-NL" dirty="0" smtClean="0"/>
              <a:t>)</a:t>
            </a:r>
          </a:p>
          <a:p>
            <a:r>
              <a:rPr lang="nl-NL" dirty="0" smtClean="0"/>
              <a:t>Fase 1 API:</a:t>
            </a:r>
          </a:p>
          <a:p>
            <a:pPr lvl="1"/>
            <a:r>
              <a:rPr lang="nl-NL" dirty="0" smtClean="0"/>
              <a:t>Certificaten, bedrijfs- en locatiecodes</a:t>
            </a:r>
          </a:p>
          <a:p>
            <a:r>
              <a:rPr lang="nl-NL" dirty="0" smtClean="0"/>
              <a:t>Fase 2 API:</a:t>
            </a:r>
          </a:p>
          <a:p>
            <a:pPr lvl="1"/>
            <a:r>
              <a:rPr lang="nl-NL" dirty="0" smtClean="0"/>
              <a:t>Productcodes </a:t>
            </a:r>
          </a:p>
          <a:p>
            <a:pPr lvl="1"/>
            <a:r>
              <a:rPr lang="nl-NL" dirty="0" smtClean="0"/>
              <a:t>…………? </a:t>
            </a:r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solidFill>
            <a:srgbClr val="BCBDC0"/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l-NL" dirty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nl-NL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istribueren</a:t>
            </a:r>
            <a:endParaRPr lang="nl-NL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8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Actuele ontwikkelingen Floricode:</a:t>
            </a:r>
          </a:p>
          <a:p>
            <a:pPr lvl="1"/>
            <a:r>
              <a:rPr lang="nl-NL" sz="2400" dirty="0" smtClean="0"/>
              <a:t>Algemeen</a:t>
            </a:r>
          </a:p>
          <a:p>
            <a:pPr lvl="1"/>
            <a:r>
              <a:rPr lang="nl-NL" sz="2400" dirty="0" smtClean="0"/>
              <a:t>‘Registreren, Coderen, Standaardiseren, distribueren’</a:t>
            </a:r>
          </a:p>
          <a:p>
            <a:r>
              <a:rPr lang="nl-NL" sz="2800" dirty="0" smtClean="0"/>
              <a:t>Digitale Handel: van VMP 0.7 naar VMP 1.0</a:t>
            </a:r>
          </a:p>
          <a:p>
            <a:r>
              <a:rPr lang="nl-NL" sz="2800" dirty="0" smtClean="0"/>
              <a:t>Onderscheid voorraad en aanbod (KT en LT aanbod)</a:t>
            </a:r>
          </a:p>
          <a:p>
            <a:r>
              <a:rPr lang="nl-NL" sz="2800" dirty="0" smtClean="0"/>
              <a:t>VMP in centrale verkooporganisatie kwekers</a:t>
            </a:r>
          </a:p>
          <a:p>
            <a:r>
              <a:rPr lang="nl-NL" sz="2800" dirty="0" smtClean="0"/>
              <a:t>De API’s van Floricode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solidFill>
            <a:srgbClr val="BCBDC0"/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l-NL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</a:t>
            </a:r>
            <a:endParaRPr lang="nl-NL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30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Actuele ontwikkelingen Floricode:</a:t>
            </a:r>
          </a:p>
          <a:p>
            <a:pPr lvl="1"/>
            <a:r>
              <a:rPr lang="nl-NL" sz="2400" dirty="0" smtClean="0"/>
              <a:t>Digitalisering sierteelt</a:t>
            </a:r>
          </a:p>
          <a:p>
            <a:pPr lvl="1"/>
            <a:r>
              <a:rPr lang="nl-NL" sz="2400" dirty="0" smtClean="0"/>
              <a:t>‘Registreren, Coderen, Standaardiseren, distribueren’</a:t>
            </a:r>
          </a:p>
          <a:p>
            <a:r>
              <a:rPr lang="nl-NL" sz="2800" dirty="0" smtClean="0"/>
              <a:t>Digitale Handel: van VMP 0.7 naar VMP 1.0</a:t>
            </a:r>
          </a:p>
          <a:p>
            <a:r>
              <a:rPr lang="nl-NL" sz="2800" dirty="0" smtClean="0"/>
              <a:t>Onderscheid voorraad en aanbod (KT en LT aanbod)</a:t>
            </a:r>
          </a:p>
          <a:p>
            <a:r>
              <a:rPr lang="nl-NL" sz="2800" dirty="0" smtClean="0"/>
              <a:t>VMP in centrale verkooporganisatie kwekers</a:t>
            </a:r>
          </a:p>
          <a:p>
            <a:r>
              <a:rPr lang="nl-NL" sz="2800" dirty="0" smtClean="0"/>
              <a:t>De API’s van Floricode </a:t>
            </a:r>
          </a:p>
          <a:p>
            <a:endParaRPr lang="nl-NL" dirty="0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472502" y="260648"/>
            <a:ext cx="8229600" cy="1143000"/>
          </a:xfrm>
          <a:prstGeom prst="rect">
            <a:avLst/>
          </a:prstGeom>
          <a:solidFill>
            <a:srgbClr val="BCBDC0">
              <a:tint val="66000"/>
              <a:satMod val="160000"/>
            </a:srgbClr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Programma</a:t>
            </a:r>
            <a:endParaRPr lang="nl-NL" sz="4400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400280"/>
            <a:ext cx="6583680" cy="2468880"/>
          </a:xfrm>
          <a:ln w="57150">
            <a:solidFill>
              <a:srgbClr val="BCBDC0"/>
            </a:solidFill>
          </a:ln>
        </p:spPr>
      </p:pic>
      <p:pic>
        <p:nvPicPr>
          <p:cNvPr id="5" name="Tijdelijke aanduiding voor inhoud 5" descr="logo-ornam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4899424"/>
            <a:ext cx="1869286" cy="214654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2014058" y="1077492"/>
            <a:ext cx="4934749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nl-NL" sz="4050" dirty="0">
                <a:ln w="0"/>
                <a:solidFill>
                  <a:srgbClr val="DF0073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Vandaag ondertekend!</a:t>
            </a:r>
          </a:p>
        </p:txBody>
      </p:sp>
    </p:spTree>
    <p:extLst>
      <p:ext uri="{BB962C8B-B14F-4D97-AF65-F5344CB8AC3E}">
        <p14:creationId xmlns:p14="http://schemas.microsoft.com/office/powerpoint/2010/main" val="42445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inhoud 5" descr="logo-orna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4941168"/>
            <a:ext cx="1869286" cy="214654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454926" y="1700808"/>
            <a:ext cx="8374487" cy="4934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1940" marR="381635">
              <a:lnSpc>
                <a:spcPct val="115000"/>
              </a:lnSpc>
              <a:spcAft>
                <a:spcPts val="1000"/>
              </a:spcAft>
            </a:pPr>
            <a:r>
              <a:rPr lang="nl-NL" sz="2000" dirty="0"/>
              <a:t>Digitale handel draagt bij aan verbetering van de </a:t>
            </a:r>
            <a:r>
              <a:rPr lang="nl-NL" sz="2000" dirty="0" smtClean="0"/>
              <a:t>concurrentiepositie </a:t>
            </a:r>
            <a:r>
              <a:rPr lang="nl-NL" sz="2000" dirty="0"/>
              <a:t>van Nederlandse telers en handelsbedrijven; de snelle toename van de virtuele handel biedt kansen en door optimalisatie van operationele processen kunnen de ketenkosten worden beperkt.  </a:t>
            </a:r>
          </a:p>
          <a:p>
            <a:pPr marL="281940" marR="381635">
              <a:lnSpc>
                <a:spcPct val="115000"/>
              </a:lnSpc>
              <a:spcAft>
                <a:spcPts val="1000"/>
              </a:spcAft>
            </a:pPr>
            <a:r>
              <a:rPr lang="nl-NL" sz="2000" dirty="0"/>
              <a:t>Als volgende stap in het DIGITAAL HANDELEN spreken de onderstaande bedrijven het volgende met elkaar af:</a:t>
            </a:r>
          </a:p>
          <a:p>
            <a:pPr marL="342900" marR="381635" lvl="0" indent="-342900">
              <a:buFont typeface="+mj-lt"/>
              <a:buAutoNum type="arabicPeriod"/>
              <a:tabLst>
                <a:tab pos="462280" algn="l"/>
              </a:tabLst>
            </a:pPr>
            <a:r>
              <a:rPr lang="nl-NL" sz="2000" dirty="0"/>
              <a:t>De nieuwe versie 1.0 van de VMP standaarden volledig te implementeren in hun applicatie en ter beschikking te stellen aan hun gebruikers;</a:t>
            </a:r>
          </a:p>
          <a:p>
            <a:pPr marL="342900" marR="381635" lvl="0" indent="-342900">
              <a:buFont typeface="+mj-lt"/>
              <a:buAutoNum type="arabicPeriod"/>
              <a:tabLst>
                <a:tab pos="462280" algn="l"/>
              </a:tabLst>
            </a:pPr>
            <a:r>
              <a:rPr lang="nl-NL" sz="2000" dirty="0"/>
              <a:t>Deze nieuwe implementatie te testen in het Floricode </a:t>
            </a:r>
            <a:r>
              <a:rPr lang="nl-NL" sz="2000" dirty="0" err="1" smtClean="0"/>
              <a:t>Testcentre</a:t>
            </a:r>
            <a:r>
              <a:rPr lang="nl-NL" sz="2000" dirty="0" smtClean="0"/>
              <a:t> </a:t>
            </a:r>
            <a:r>
              <a:rPr lang="nl-NL" sz="2000" dirty="0"/>
              <a:t>teneinde de bijbehorende Conformiteitsverklaring VMP v1.0 uiterlijk 1 januari 2019 te verkrijgen;</a:t>
            </a:r>
          </a:p>
          <a:p>
            <a:pPr marL="342900" marR="381635" lvl="0" indent="-342900">
              <a:buFont typeface="+mj-lt"/>
              <a:buAutoNum type="arabicPeriod"/>
              <a:tabLst>
                <a:tab pos="462280" algn="l"/>
              </a:tabLst>
            </a:pPr>
            <a:r>
              <a:rPr lang="nl-NL" sz="2000" dirty="0"/>
              <a:t>De gebruikers te ondersteunen bij het correct toepassen van de nieuwe versie VMP 1.0</a:t>
            </a:r>
            <a:r>
              <a:rPr lang="nl-NL" sz="2000" dirty="0" smtClean="0"/>
              <a:t>.</a:t>
            </a:r>
            <a:endParaRPr lang="nl-NL" sz="20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BCBDC0">
              <a:tint val="66000"/>
              <a:satMod val="160000"/>
            </a:srgbClr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Manifest Digitale Handel VMP v1.0</a:t>
            </a:r>
            <a:endParaRPr lang="nl-NL" sz="4400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223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5" descr="logo-orna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3164" y="4972960"/>
            <a:ext cx="1869286" cy="2146548"/>
          </a:xfrm>
          <a:prstGeom prst="rect">
            <a:avLst/>
          </a:prstGeom>
        </p:spPr>
      </p:pic>
      <p:pic>
        <p:nvPicPr>
          <p:cNvPr id="6" name="Afbeelding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51" y="2253023"/>
            <a:ext cx="957263" cy="814388"/>
          </a:xfrm>
          <a:prstGeom prst="rect">
            <a:avLst/>
          </a:prstGeom>
        </p:spPr>
      </p:pic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1" y="3633787"/>
            <a:ext cx="878681" cy="1185863"/>
          </a:xfrm>
          <a:prstGeom prst="rect">
            <a:avLst/>
          </a:prstGeom>
        </p:spPr>
      </p:pic>
      <p:pic>
        <p:nvPicPr>
          <p:cNvPr id="8" name="Afbeelding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472451"/>
            <a:ext cx="1885950" cy="642938"/>
          </a:xfrm>
          <a:prstGeom prst="rect">
            <a:avLst/>
          </a:prstGeom>
        </p:spPr>
      </p:pic>
      <p:pic>
        <p:nvPicPr>
          <p:cNvPr id="9" name="Afbeelding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703082"/>
            <a:ext cx="1816894" cy="1047274"/>
          </a:xfrm>
          <a:prstGeom prst="rect">
            <a:avLst/>
          </a:prstGeom>
        </p:spPr>
      </p:pic>
      <p:pic>
        <p:nvPicPr>
          <p:cNvPr id="10" name="Afbeelding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079" y="10676096"/>
            <a:ext cx="2418874" cy="655796"/>
          </a:xfrm>
          <a:prstGeom prst="rect">
            <a:avLst/>
          </a:prstGeom>
        </p:spPr>
      </p:pic>
      <p:pic>
        <p:nvPicPr>
          <p:cNvPr id="11" name="Afbeelding 1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859653"/>
            <a:ext cx="1850231" cy="742950"/>
          </a:xfrm>
          <a:prstGeom prst="rect">
            <a:avLst/>
          </a:prstGeom>
        </p:spPr>
      </p:pic>
      <p:pic>
        <p:nvPicPr>
          <p:cNvPr id="13" name="Afbeelding 1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702" y="5232796"/>
            <a:ext cx="2850356" cy="471487"/>
          </a:xfrm>
          <a:prstGeom prst="rect">
            <a:avLst/>
          </a:prstGeom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297204" y="1457653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 sz="1350">
              <a:solidFill>
                <a:prstClr val="black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86" y="5161359"/>
            <a:ext cx="1771650" cy="614363"/>
          </a:xfrm>
          <a:prstGeom prst="rect">
            <a:avLst/>
          </a:prstGeom>
        </p:spPr>
      </p:pic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758" y="2605581"/>
            <a:ext cx="2450617" cy="415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650" y="2571892"/>
            <a:ext cx="2467514" cy="479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51" y="3909958"/>
            <a:ext cx="2699830" cy="737001"/>
          </a:xfrm>
          <a:prstGeom prst="rect">
            <a:avLst/>
          </a:prstGeom>
        </p:spPr>
      </p:pic>
      <p:sp>
        <p:nvSpPr>
          <p:cNvPr id="16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CBDC0">
              <a:tint val="66000"/>
              <a:satMod val="160000"/>
            </a:srgbClr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l-NL" sz="4400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Deelnemers werkgroep VMP v1.0</a:t>
            </a:r>
            <a:endParaRPr lang="nl-NL" sz="4400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61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2132856"/>
            <a:ext cx="7886700" cy="4351338"/>
          </a:xfrm>
        </p:spPr>
        <p:txBody>
          <a:bodyPr>
            <a:normAutofit/>
          </a:bodyPr>
          <a:lstStyle/>
          <a:p>
            <a:r>
              <a:rPr lang="nl-NL" sz="2600" dirty="0" smtClean="0"/>
              <a:t>Er wordt nu getest met v1.0 in het </a:t>
            </a:r>
            <a:r>
              <a:rPr lang="nl-NL" sz="2600" dirty="0" err="1" smtClean="0"/>
              <a:t>TestCentre</a:t>
            </a:r>
            <a:endParaRPr lang="nl-NL" sz="2600" dirty="0"/>
          </a:p>
          <a:p>
            <a:r>
              <a:rPr lang="nl-NL" sz="2600" dirty="0" smtClean="0"/>
              <a:t>Eerste Conformiteitsverklaringen zijn al behaald </a:t>
            </a:r>
          </a:p>
          <a:p>
            <a:r>
              <a:rPr lang="nl-NL" sz="2600" dirty="0" smtClean="0"/>
              <a:t>VMP list of members – Floricode website</a:t>
            </a:r>
            <a:endParaRPr lang="nl-NL" sz="2600" dirty="0"/>
          </a:p>
        </p:txBody>
      </p:sp>
      <p:pic>
        <p:nvPicPr>
          <p:cNvPr id="4" name="Tijdelijke aanduiding voor inhoud 5" descr="logo-ornam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3164" y="4972960"/>
            <a:ext cx="1869286" cy="2146548"/>
          </a:xfrm>
          <a:prstGeom prst="rect">
            <a:avLst/>
          </a:prstGeom>
        </p:spPr>
      </p:pic>
      <p:sp>
        <p:nvSpPr>
          <p:cNvPr id="5" name="Titel 2"/>
          <p:cNvSpPr>
            <a:spLocks noGrp="1"/>
          </p:cNvSpPr>
          <p:nvPr>
            <p:ph type="title"/>
          </p:nvPr>
        </p:nvSpPr>
        <p:spPr>
          <a:solidFill>
            <a:srgbClr val="BCBDC0">
              <a:tint val="66000"/>
              <a:satMod val="160000"/>
            </a:srgbClr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l-NL" sz="4400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Deelnemers werkgroep VMP v1.0</a:t>
            </a:r>
            <a:endParaRPr lang="nl-NL" sz="4400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07" y="3645024"/>
            <a:ext cx="29908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Plantenpaspoort</a:t>
            </a:r>
          </a:p>
          <a:p>
            <a:pPr lvl="1"/>
            <a:r>
              <a:rPr lang="nl-NL" dirty="0" smtClean="0"/>
              <a:t>Nieuwe EU regelgeving plantgezondheid: 14-12-2019</a:t>
            </a:r>
          </a:p>
          <a:p>
            <a:pPr lvl="1"/>
            <a:r>
              <a:rPr lang="nl-NL" dirty="0" smtClean="0"/>
              <a:t>Alle sierteeltproducten behalve snijbloemen</a:t>
            </a:r>
          </a:p>
          <a:p>
            <a:pPr lvl="1"/>
            <a:r>
              <a:rPr lang="nl-NL" dirty="0" smtClean="0"/>
              <a:t>Lay-out + inhoud; 4 data velden</a:t>
            </a:r>
          </a:p>
          <a:p>
            <a:pPr lvl="1"/>
            <a:r>
              <a:rPr lang="nl-NL" dirty="0" smtClean="0"/>
              <a:t>(Nieuwe) bedrijfsnummers van NVWA</a:t>
            </a:r>
          </a:p>
          <a:p>
            <a:pPr lvl="1"/>
            <a:r>
              <a:rPr lang="nl-NL" dirty="0" smtClean="0"/>
              <a:t>-&gt; zie website </a:t>
            </a:r>
            <a:r>
              <a:rPr lang="nl-NL" dirty="0" smtClean="0">
                <a:hlinkClick r:id="rId2"/>
              </a:rPr>
              <a:t>www.naktuinbouw.nl</a:t>
            </a:r>
            <a:endParaRPr lang="nl-NL" dirty="0" smtClean="0"/>
          </a:p>
          <a:p>
            <a:r>
              <a:rPr lang="nl-NL" dirty="0" err="1" smtClean="0"/>
              <a:t>Brexit</a:t>
            </a:r>
            <a:r>
              <a:rPr lang="nl-NL" dirty="0" smtClean="0"/>
              <a:t> : 29 maart 2019</a:t>
            </a:r>
          </a:p>
          <a:p>
            <a:pPr lvl="1"/>
            <a:r>
              <a:rPr lang="nl-NL" dirty="0" smtClean="0"/>
              <a:t>Harde grens -&gt; douane</a:t>
            </a:r>
          </a:p>
          <a:p>
            <a:pPr lvl="1"/>
            <a:r>
              <a:rPr lang="nl-NL" dirty="0" smtClean="0"/>
              <a:t>Mogelijk </a:t>
            </a:r>
            <a:r>
              <a:rPr lang="nl-NL" dirty="0" err="1" smtClean="0"/>
              <a:t>Fyto</a:t>
            </a:r>
            <a:r>
              <a:rPr lang="nl-NL" dirty="0" smtClean="0"/>
              <a:t> controles -&gt; NVWA/KCB/E-</a:t>
            </a:r>
            <a:r>
              <a:rPr lang="nl-NL" dirty="0" err="1" smtClean="0"/>
              <a:t>Cert</a:t>
            </a:r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solidFill>
            <a:srgbClr val="BCBDC0">
              <a:tint val="66000"/>
              <a:satMod val="160000"/>
            </a:srgbClr>
          </a:solidFill>
          <a:ln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l-NL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Digitalisering sierteelt </a:t>
            </a:r>
            <a:endParaRPr lang="nl-NL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67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Circa 1700 producten/jaar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Sinds 2017 ook productcodering bloembollen</a:t>
            </a:r>
          </a:p>
          <a:p>
            <a:r>
              <a:rPr lang="nl-NL" dirty="0" smtClean="0"/>
              <a:t>FloriBar: centraal systeem voor </a:t>
            </a:r>
            <a:r>
              <a:rPr lang="nl-NL" dirty="0" err="1" smtClean="0"/>
              <a:t>GTIN’s</a:t>
            </a:r>
            <a:r>
              <a:rPr lang="nl-NL" dirty="0" smtClean="0"/>
              <a:t> </a:t>
            </a:r>
          </a:p>
          <a:p>
            <a:r>
              <a:rPr lang="nl-NL" dirty="0" smtClean="0"/>
              <a:t>Project ‘Integratie’ met St. Beurshal (VARB) en Naktuinbouw</a:t>
            </a:r>
          </a:p>
          <a:p>
            <a:pPr lvl="1"/>
            <a:r>
              <a:rPr lang="nl-NL" dirty="0" smtClean="0"/>
              <a:t>Bloemen, planten, bollen en boomkwekerij via één loket? </a:t>
            </a:r>
          </a:p>
          <a:p>
            <a:r>
              <a:rPr lang="nl-NL" dirty="0" smtClean="0"/>
              <a:t>Beheer certificatenregister (FSI) 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solidFill>
            <a:srgbClr val="BCBDC0"/>
          </a:solidFill>
          <a:ln w="9525"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l-NL" dirty="0" smtClean="0">
                <a:solidFill>
                  <a:srgbClr val="DF0073"/>
                </a:solidFill>
              </a:rPr>
              <a:t>Registreren en Coderen</a:t>
            </a:r>
            <a:endParaRPr lang="nl-NL" dirty="0">
              <a:solidFill>
                <a:srgbClr val="DF00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60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Marktontwikkeling met de komst Platforms</a:t>
            </a:r>
          </a:p>
          <a:p>
            <a:r>
              <a:rPr lang="nl-NL" dirty="0" smtClean="0"/>
              <a:t>Platform:</a:t>
            </a:r>
          </a:p>
          <a:p>
            <a:pPr lvl="1"/>
            <a:r>
              <a:rPr lang="nl-NL" dirty="0" smtClean="0"/>
              <a:t>Verschuiving gebruik marktplaatsen</a:t>
            </a:r>
          </a:p>
          <a:p>
            <a:pPr lvl="1"/>
            <a:r>
              <a:rPr lang="nl-NL" dirty="0" smtClean="0"/>
              <a:t>Aanpassingen business processen</a:t>
            </a:r>
          </a:p>
          <a:p>
            <a:pPr lvl="1"/>
            <a:r>
              <a:rPr lang="nl-NL" dirty="0" smtClean="0"/>
              <a:t>Aanpassingen informatiestromen</a:t>
            </a:r>
          </a:p>
          <a:p>
            <a:pPr lvl="1"/>
            <a:r>
              <a:rPr lang="nl-NL" dirty="0" smtClean="0"/>
              <a:t>Nieuwe technologie voor ‘standaarden’</a:t>
            </a:r>
          </a:p>
          <a:p>
            <a:r>
              <a:rPr lang="nl-NL" dirty="0" smtClean="0"/>
              <a:t>Rol Floricode:</a:t>
            </a:r>
          </a:p>
          <a:p>
            <a:pPr lvl="1"/>
            <a:r>
              <a:rPr lang="nl-NL" dirty="0" smtClean="0"/>
              <a:t>Wij blijven samenwerken</a:t>
            </a:r>
          </a:p>
          <a:p>
            <a:pPr lvl="1"/>
            <a:r>
              <a:rPr lang="nl-NL" dirty="0" smtClean="0"/>
              <a:t>Organiseren -&gt; standaardiseren -&gt; automatiseren</a:t>
            </a:r>
          </a:p>
          <a:p>
            <a:r>
              <a:rPr lang="nl-NL" dirty="0" smtClean="0"/>
              <a:t>E-</a:t>
            </a:r>
            <a:r>
              <a:rPr lang="nl-NL" dirty="0" err="1" smtClean="0"/>
              <a:t>Invoice</a:t>
            </a:r>
            <a:r>
              <a:rPr lang="nl-NL" dirty="0" smtClean="0"/>
              <a:t> </a:t>
            </a:r>
            <a:r>
              <a:rPr lang="nl-NL" dirty="0" smtClean="0"/>
              <a:t>(EU standaard) implementatie </a:t>
            </a:r>
          </a:p>
          <a:p>
            <a:pPr lvl="1"/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solidFill>
            <a:srgbClr val="BCBDC0"/>
          </a:solidFill>
          <a:ln w="9525">
            <a:solidFill>
              <a:srgbClr val="DF00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nl-NL" dirty="0" smtClean="0">
                <a:solidFill>
                  <a:srgbClr val="DF00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Standaardiseren</a:t>
            </a:r>
            <a:endParaRPr lang="nl-NL" dirty="0">
              <a:solidFill>
                <a:srgbClr val="DF00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71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 Floricode presentat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DF0073">
            <a:alpha val="97000"/>
          </a:srgbClr>
        </a:solidFill>
      </a:spPr>
      <a:bodyPr vert="horz" lIns="91440" tIns="45720" rIns="91440" bIns="45720" rtlCol="0" anchor="ctr">
        <a:normAutofit/>
      </a:bodyPr>
      <a:lstStyle>
        <a:defPPr>
          <a:defRPr b="1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31A73448E1845BE6759344FBF46E7" ma:contentTypeVersion="0" ma:contentTypeDescription="Create a new document." ma:contentTypeScope="" ma:versionID="9c7db4745efd9e63f6984dbedd9a2b0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B7439DD-4427-4EB7-B406-819F13B362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034EAB-E5E0-4584-AA7C-08D673704D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37352F3-A1DB-48D6-9645-9C7A65FD7CE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Standaard Floricode presentatie</Template>
  <TotalTime>226</TotalTime>
  <Words>331</Words>
  <Application>Microsoft Office PowerPoint</Application>
  <PresentationFormat>Diavoorstelling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Standaard Floricode presentatie</vt:lpstr>
      <vt:lpstr>Kantoorthema</vt:lpstr>
      <vt:lpstr> </vt:lpstr>
      <vt:lpstr>PowerPoint-presentatie</vt:lpstr>
      <vt:lpstr>PowerPoint-presentatie</vt:lpstr>
      <vt:lpstr>PowerPoint-presentatie</vt:lpstr>
      <vt:lpstr>Deelnemers werkgroep VMP v1.0</vt:lpstr>
      <vt:lpstr>Deelnemers werkgroep VMP v1.0</vt:lpstr>
      <vt:lpstr>Digitalisering sierteelt </vt:lpstr>
      <vt:lpstr>Registreren en Coderen</vt:lpstr>
      <vt:lpstr>Standaardiseren</vt:lpstr>
      <vt:lpstr>Distribueren</vt:lpstr>
      <vt:lpstr>Programma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Henk Zwinkels</dc:creator>
  <cp:lastModifiedBy>Henk Zwinkels</cp:lastModifiedBy>
  <cp:revision>21</cp:revision>
  <cp:lastPrinted>2018-10-01T13:34:32Z</cp:lastPrinted>
  <dcterms:created xsi:type="dcterms:W3CDTF">2018-10-01T11:47:34Z</dcterms:created>
  <dcterms:modified xsi:type="dcterms:W3CDTF">2018-10-03T07:51:42Z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0x010100F0E31A73448E1845BE6759344FBF46E7</vt:lpwstr>
  </property>
</Properties>
</file>