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07" r:id="rId3"/>
    <p:sldId id="392" r:id="rId4"/>
    <p:sldId id="383" r:id="rId5"/>
    <p:sldId id="394" r:id="rId6"/>
    <p:sldId id="395" r:id="rId7"/>
    <p:sldId id="396" r:id="rId8"/>
    <p:sldId id="408" r:id="rId9"/>
    <p:sldId id="406" r:id="rId10"/>
    <p:sldId id="405" r:id="rId11"/>
    <p:sldId id="359" r:id="rId12"/>
  </p:sldIdLst>
  <p:sldSz cx="9144000" cy="6858000" type="screen4x3"/>
  <p:notesSz cx="7099300" cy="10234613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E71B4"/>
    <a:srgbClr val="F39912"/>
    <a:srgbClr val="151C54"/>
    <a:srgbClr val="FFC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1738" autoAdjust="0"/>
  </p:normalViewPr>
  <p:slideViewPr>
    <p:cSldViewPr snapToGrid="0" snapToObjects="1">
      <p:cViewPr>
        <p:scale>
          <a:sx n="80" d="100"/>
          <a:sy n="80" d="100"/>
        </p:scale>
        <p:origin x="-98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628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5" Type="http://schemas.openxmlformats.org/officeDocument/2006/relationships/image" Target="../media/image2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4730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4730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4730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4730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BF072F7-C67C-4783-81BB-13E9A1AD8D7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4730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4730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4730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4730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23F30B9-B43C-4A84-A930-670C46F5F37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6"/>
          <p:cNvSpPr/>
          <p:nvPr userDrawn="1"/>
        </p:nvSpPr>
        <p:spPr>
          <a:xfrm>
            <a:off x="720725" y="1260475"/>
            <a:ext cx="9345613" cy="1800225"/>
          </a:xfrm>
          <a:prstGeom prst="roundRect">
            <a:avLst>
              <a:gd name="adj" fmla="val 11482"/>
            </a:avLst>
          </a:prstGeom>
          <a:solidFill>
            <a:schemeClr val="accent2"/>
          </a:solidFill>
          <a:ln>
            <a:noFill/>
          </a:ln>
          <a:effectLst>
            <a:outerShdw blurRad="177800" dist="50800" dir="27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Afgeronde rechthoek 7"/>
          <p:cNvSpPr/>
          <p:nvPr userDrawn="1"/>
        </p:nvSpPr>
        <p:spPr>
          <a:xfrm>
            <a:off x="4572000" y="1260475"/>
            <a:ext cx="4114800" cy="180022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Afgeronde rechthoek 8"/>
          <p:cNvSpPr/>
          <p:nvPr userDrawn="1"/>
        </p:nvSpPr>
        <p:spPr>
          <a:xfrm>
            <a:off x="8686800" y="1260475"/>
            <a:ext cx="604838" cy="1800225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" name="Afbeelding 11" descr="Hubways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89013" y="1711325"/>
            <a:ext cx="20605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14"/>
          <p:cNvSpPr txBox="1"/>
          <p:nvPr userDrawn="1"/>
        </p:nvSpPr>
        <p:spPr>
          <a:xfrm>
            <a:off x="1789113" y="2379663"/>
            <a:ext cx="3273425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i="1">
                <a:solidFill>
                  <a:schemeClr val="tx2"/>
                </a:solidFill>
                <a:latin typeface="+mn-lt"/>
                <a:cs typeface="+mn-cs"/>
              </a:rPr>
              <a:t>Coördinatie en samenwerking in sierteelttransport.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1848340"/>
            <a:ext cx="4114800" cy="855361"/>
          </a:xfrm>
        </p:spPr>
        <p:txBody>
          <a:bodyPr wrap="none" anchor="t"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/>
          </p:nvPr>
        </p:nvSpPr>
        <p:spPr>
          <a:xfrm>
            <a:off x="4811895" y="2380592"/>
            <a:ext cx="3663950" cy="3191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6"/>
          <p:cNvSpPr/>
          <p:nvPr userDrawn="1"/>
        </p:nvSpPr>
        <p:spPr>
          <a:xfrm>
            <a:off x="720725" y="179388"/>
            <a:ext cx="9345613" cy="1081087"/>
          </a:xfrm>
          <a:prstGeom prst="roundRect">
            <a:avLst>
              <a:gd name="adj" fmla="val 11482"/>
            </a:avLst>
          </a:prstGeom>
          <a:solidFill>
            <a:schemeClr val="accent2"/>
          </a:solidFill>
          <a:ln>
            <a:noFill/>
          </a:ln>
          <a:effectLst>
            <a:outerShdw blurRad="177800" dist="50800" dir="27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Rechthoek 7"/>
          <p:cNvSpPr/>
          <p:nvPr userDrawn="1"/>
        </p:nvSpPr>
        <p:spPr>
          <a:xfrm>
            <a:off x="8686800" y="179388"/>
            <a:ext cx="779463" cy="10810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Rechthoek 8"/>
          <p:cNvSpPr/>
          <p:nvPr userDrawn="1"/>
        </p:nvSpPr>
        <p:spPr>
          <a:xfrm>
            <a:off x="8364538" y="179388"/>
            <a:ext cx="322262" cy="108108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8" name="Afbeelding 15" descr="Hubways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71550" y="6405563"/>
            <a:ext cx="1009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 b="1"/>
            </a:lvl1pPr>
            <a:lvl2pPr>
              <a:buClr>
                <a:schemeClr val="tx2"/>
              </a:buClr>
              <a:defRPr sz="16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/>
          </p:nvPr>
        </p:nvSpPr>
        <p:spPr>
          <a:xfrm>
            <a:off x="957793" y="854075"/>
            <a:ext cx="7407276" cy="406400"/>
          </a:xfrm>
        </p:spPr>
        <p:txBody>
          <a:bodyPr wrap="none">
            <a:normAutofit/>
          </a:bodyPr>
          <a:lstStyle>
            <a:lvl1pPr>
              <a:buFontTx/>
              <a:buNone/>
              <a:defRPr sz="18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4"/>
          </p:nvPr>
        </p:nvSpPr>
        <p:spPr>
          <a:xfrm>
            <a:off x="2160588" y="6518275"/>
            <a:ext cx="46561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Coördinatie en samenwerking in sierteeltransport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5"/>
          </p:nvPr>
        </p:nvSpPr>
        <p:spPr>
          <a:xfrm>
            <a:off x="6816725" y="65182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ABB15-642D-4ADF-B04B-C13789AA3604}" type="slidenum">
              <a:rPr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588" y="6505575"/>
            <a:ext cx="389731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Coördinatie en samenwerking in sierteeltransport</a:t>
            </a:r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720725" y="179388"/>
            <a:ext cx="84232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71550" y="1619250"/>
            <a:ext cx="7974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505575"/>
            <a:ext cx="2133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EC6537-F7DE-4757-B397-7DCBF185487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 kern="1200">
          <a:solidFill>
            <a:schemeClr val="bg2"/>
          </a:solidFill>
          <a:latin typeface="+mn-lt"/>
          <a:ea typeface="+mn-ea"/>
          <a:cs typeface="+mn-cs"/>
        </a:defRPr>
      </a:lvl1pPr>
      <a:lvl2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2pPr>
      <a:lvl3pPr marL="355600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533400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723900" indent="-1905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21.png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23" Type="http://schemas.openxmlformats.org/officeDocument/2006/relationships/image" Target="../media/image23.png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Relationship Id="rId22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3"/>
          <p:cNvSpPr>
            <a:spLocks noGrp="1"/>
          </p:cNvSpPr>
          <p:nvPr>
            <p:ph type="ctrTitle"/>
          </p:nvPr>
        </p:nvSpPr>
        <p:spPr>
          <a:xfrm>
            <a:off x="4471988" y="1419225"/>
            <a:ext cx="4114800" cy="855663"/>
          </a:xfrm>
        </p:spPr>
        <p:txBody>
          <a:bodyPr/>
          <a:lstStyle/>
          <a:p>
            <a:pPr eaLnBrk="1" hangingPunct="1"/>
            <a:r>
              <a:rPr lang="nl-NL" smtClean="0"/>
              <a:t>Presentatie HubWays </a:t>
            </a:r>
            <a:br>
              <a:rPr lang="nl-NL" smtClean="0"/>
            </a:br>
            <a:r>
              <a:rPr lang="nl-NL" smtClean="0"/>
              <a:t>voor softwareleveranciers</a:t>
            </a:r>
          </a:p>
        </p:txBody>
      </p:sp>
      <p:sp>
        <p:nvSpPr>
          <p:cNvPr id="6146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4697413" y="2381250"/>
            <a:ext cx="3663950" cy="654050"/>
          </a:xfrm>
        </p:spPr>
        <p:txBody>
          <a:bodyPr/>
          <a:lstStyle/>
          <a:p>
            <a:pPr eaLnBrk="1" hangingPunct="1"/>
            <a:r>
              <a:rPr lang="nl-NL" sz="1200" smtClean="0"/>
              <a:t>Romina Schut</a:t>
            </a:r>
          </a:p>
          <a:p>
            <a:pPr eaLnBrk="1" hangingPunct="1"/>
            <a:r>
              <a:rPr lang="nl-NL" sz="1200" smtClean="0"/>
              <a:t>Ronald Witte</a:t>
            </a:r>
          </a:p>
          <a:p>
            <a:pPr algn="r" eaLnBrk="1" hangingPunct="1"/>
            <a:r>
              <a:rPr lang="nl-NL" sz="1200" smtClean="0"/>
              <a:t>augustus 2012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560513" y="2381250"/>
            <a:ext cx="2820987" cy="228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900" i="1">
                <a:solidFill>
                  <a:schemeClr val="tx2"/>
                </a:solidFill>
                <a:latin typeface="Calibri" pitchFamily="34" charset="0"/>
              </a:rPr>
              <a:t>Coordination and collaboration in floricultural transport</a:t>
            </a:r>
          </a:p>
        </p:txBody>
      </p:sp>
      <p:pic>
        <p:nvPicPr>
          <p:cNvPr id="6148" name="Picture 5" descr="Logo HubWay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025" y="1525588"/>
            <a:ext cx="258127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543300" y="2274888"/>
            <a:ext cx="838200" cy="3381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 idx="4294967295"/>
          </p:nvPr>
        </p:nvSpPr>
        <p:spPr>
          <a:xfrm>
            <a:off x="720725" y="333375"/>
            <a:ext cx="8423275" cy="674688"/>
          </a:xfrm>
        </p:spPr>
        <p:txBody>
          <a:bodyPr/>
          <a:lstStyle/>
          <a:p>
            <a:r>
              <a:rPr lang="nl-NL" smtClean="0"/>
              <a:t>Software leveranciers &amp; HubWays</a:t>
            </a:r>
          </a:p>
        </p:txBody>
      </p:sp>
      <p:sp>
        <p:nvSpPr>
          <p:cNvPr id="552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nl-NL" smtClean="0">
                <a:solidFill>
                  <a:schemeClr val="tx2"/>
                </a:solidFill>
              </a:rPr>
              <a:t>Wat kunt u van HubWays verwachten?</a:t>
            </a:r>
          </a:p>
          <a:p>
            <a:pPr>
              <a:buFontTx/>
              <a:buChar char="•"/>
            </a:pPr>
            <a:r>
              <a:rPr lang="nl-NL" smtClean="0"/>
              <a:t>Promotie en in de markt zetten van de ETO</a:t>
            </a:r>
          </a:p>
          <a:p>
            <a:pPr>
              <a:buFontTx/>
              <a:buChar char="•"/>
            </a:pPr>
            <a:r>
              <a:rPr lang="nl-NL" smtClean="0"/>
              <a:t>Hulp bij het testen en implementeren van interfaces</a:t>
            </a:r>
          </a:p>
          <a:p>
            <a:pPr>
              <a:buFontTx/>
              <a:buChar char="•"/>
            </a:pPr>
            <a:r>
              <a:rPr lang="nl-NL" smtClean="0"/>
              <a:t>Afstemming op het gebied van HubWays functionaliteiten</a:t>
            </a:r>
          </a:p>
          <a:p>
            <a:pPr>
              <a:buFontTx/>
              <a:buChar char="•"/>
            </a:pPr>
            <a:r>
              <a:rPr lang="nl-NL" smtClean="0"/>
              <a:t>Kanaliseren van behoeften van ketenpartijen</a:t>
            </a:r>
          </a:p>
          <a:p>
            <a:pPr>
              <a:buFontTx/>
              <a:buChar char="•"/>
            </a:pPr>
            <a:r>
              <a:rPr lang="nl-NL" smtClean="0"/>
              <a:t>Samenstellen van grote gebruikersgroep van logistieke digitale informatie</a:t>
            </a:r>
          </a:p>
          <a:p>
            <a:pPr>
              <a:buFontTx/>
              <a:buChar char="•"/>
            </a:pPr>
            <a:endParaRPr lang="nl-NL" smtClean="0"/>
          </a:p>
          <a:p>
            <a:r>
              <a:rPr lang="nl-NL" smtClean="0">
                <a:solidFill>
                  <a:schemeClr val="tx2"/>
                </a:solidFill>
              </a:rPr>
              <a:t>Wat verwachten wij van u?</a:t>
            </a:r>
          </a:p>
          <a:p>
            <a:pPr>
              <a:buFontTx/>
              <a:buChar char="•"/>
            </a:pPr>
            <a:r>
              <a:rPr lang="nl-NL" smtClean="0"/>
              <a:t>De systemen in de sector moeten een ETO kunnen ontvangen en verzenden in zijn gelaagdheid van statusberichten, planningen en bevestigingen. </a:t>
            </a:r>
          </a:p>
          <a:p>
            <a:pPr>
              <a:buFontTx/>
              <a:buChar char="•"/>
            </a:pPr>
            <a:endParaRPr lang="nl-NL" smtClean="0"/>
          </a:p>
          <a:p>
            <a:r>
              <a:rPr lang="nl-NL" smtClean="0">
                <a:solidFill>
                  <a:schemeClr val="accent1"/>
                </a:solidFill>
              </a:rPr>
              <a:t>Planning</a:t>
            </a:r>
          </a:p>
          <a:p>
            <a:pPr>
              <a:buFontTx/>
              <a:buChar char="•"/>
            </a:pPr>
            <a:r>
              <a:rPr lang="nl-NL" smtClean="0"/>
              <a:t>Prototype: januari 2013</a:t>
            </a:r>
          </a:p>
          <a:p>
            <a:pPr>
              <a:buFontTx/>
              <a:buChar char="•"/>
            </a:pPr>
            <a:r>
              <a:rPr lang="nl-NL" smtClean="0"/>
              <a:t>Live met beta-groep: juni 2013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el 3"/>
          <p:cNvSpPr>
            <a:spLocks/>
          </p:cNvSpPr>
          <p:nvPr/>
        </p:nvSpPr>
        <p:spPr bwMode="auto">
          <a:xfrm>
            <a:off x="4429125" y="1847850"/>
            <a:ext cx="41148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6000" tIns="0" rIns="0" bIns="0"/>
          <a:lstStyle/>
          <a:p>
            <a:r>
              <a:rPr lang="nl-NL" sz="2800">
                <a:solidFill>
                  <a:schemeClr val="accent2"/>
                </a:solidFill>
                <a:latin typeface="Calibri" pitchFamily="34" charset="0"/>
              </a:rPr>
              <a:t>Samenwerken:</a:t>
            </a:r>
            <a:br>
              <a:rPr lang="nl-NL" sz="2800">
                <a:solidFill>
                  <a:schemeClr val="accent2"/>
                </a:solidFill>
                <a:latin typeface="Calibri" pitchFamily="34" charset="0"/>
              </a:rPr>
            </a:br>
            <a:r>
              <a:rPr lang="nl-NL" sz="2200" i="1">
                <a:solidFill>
                  <a:schemeClr val="accent2"/>
                </a:solidFill>
                <a:latin typeface="Calibri" pitchFamily="34" charset="0"/>
              </a:rPr>
              <a:t>Wie is er niet groot mee geworden?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Waarom HubWays?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r>
              <a:rPr lang="nl-NL" sz="1800" smtClean="0"/>
              <a:t> Commerciele ontwikkeling sierteeltsector onder invloed van virtualisering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r>
              <a:rPr lang="nl-NL" sz="1800" smtClean="0"/>
              <a:t> Noodzaak tot digitalisering in transport en kansen op verbeteringen voor de keten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r>
              <a:rPr lang="nl-NL" sz="1800" smtClean="0"/>
              <a:t> Oproep vanuit Topteams etc.: samenwerking en coordinatie in transport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r>
              <a:rPr lang="nl-NL" sz="1800" smtClean="0"/>
              <a:t> Behoefte handelaren op meer coordinatie stromen (voorspelbaarheid)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r>
              <a:rPr lang="nl-NL" sz="1800" smtClean="0"/>
              <a:t> Behoefte aan meer transparantie in de keten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r>
              <a:rPr lang="nl-NL" sz="1800" smtClean="0"/>
              <a:t> Leefbaarheid en bereikbaarheid onder druk</a:t>
            </a:r>
          </a:p>
          <a:p>
            <a:endParaRPr lang="nl-NL" smtClean="0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939925" y="4957763"/>
            <a:ext cx="25241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5" tIns="43638" rIns="87275" bIns="43638">
            <a:spAutoFit/>
          </a:bodyPr>
          <a:lstStyle/>
          <a:p>
            <a:pPr algn="ctr" defTabSz="871538"/>
            <a:r>
              <a:rPr lang="nl-NL" sz="1900" b="1">
                <a:solidFill>
                  <a:schemeClr val="bg2"/>
                </a:solidFill>
                <a:latin typeface="Calibri" pitchFamily="34" charset="0"/>
              </a:rPr>
              <a:t>TRANSPORTVOLUME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58775" y="5792788"/>
            <a:ext cx="40624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5" tIns="43638" rIns="87275" bIns="43638">
            <a:spAutoFit/>
          </a:bodyPr>
          <a:lstStyle/>
          <a:p>
            <a:pPr algn="ctr" defTabSz="871538"/>
            <a:r>
              <a:rPr lang="nl-NL" sz="1900" b="1">
                <a:solidFill>
                  <a:schemeClr val="bg2"/>
                </a:solidFill>
                <a:latin typeface="Calibri" pitchFamily="34" charset="0"/>
              </a:rPr>
              <a:t>SAMEN KOM JE VERDER DAN ALLEEN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465388" y="4130675"/>
            <a:ext cx="185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5" tIns="43638" rIns="87275" bIns="43638">
            <a:spAutoFit/>
          </a:bodyPr>
          <a:lstStyle/>
          <a:p>
            <a:pPr algn="ctr" defTabSz="871538"/>
            <a:r>
              <a:rPr lang="nl-NL" sz="1900" b="1">
                <a:solidFill>
                  <a:schemeClr val="bg2"/>
                </a:solidFill>
                <a:latin typeface="Calibri" pitchFamily="34" charset="0"/>
              </a:rPr>
              <a:t>VIRTUALISERING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436813" y="6210300"/>
            <a:ext cx="18843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5" tIns="43638" rIns="87275" bIns="43638">
            <a:spAutoFit/>
          </a:bodyPr>
          <a:lstStyle/>
          <a:p>
            <a:pPr algn="ctr" defTabSz="871538"/>
            <a:r>
              <a:rPr lang="en-US" sz="1900" b="1">
                <a:solidFill>
                  <a:schemeClr val="bg2"/>
                </a:solidFill>
                <a:latin typeface="Calibri" pitchFamily="34" charset="0"/>
              </a:rPr>
              <a:t>DUURZAAMHEID</a:t>
            </a:r>
          </a:p>
        </p:txBody>
      </p:sp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1589088" y="4543425"/>
            <a:ext cx="27463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5" tIns="43638" rIns="87275" bIns="43638">
            <a:spAutoFit/>
          </a:bodyPr>
          <a:lstStyle/>
          <a:p>
            <a:pPr algn="ctr" defTabSz="871538"/>
            <a:r>
              <a:rPr lang="en-US" sz="1900" b="1">
                <a:solidFill>
                  <a:schemeClr val="bg2"/>
                </a:solidFill>
                <a:latin typeface="Calibri" pitchFamily="34" charset="0"/>
              </a:rPr>
              <a:t>KOSTEN WEGTRANSPORT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022600" y="5375275"/>
            <a:ext cx="13112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5" tIns="43638" rIns="87275" bIns="43638">
            <a:spAutoFit/>
          </a:bodyPr>
          <a:lstStyle/>
          <a:p>
            <a:pPr algn="ctr" defTabSz="871538"/>
            <a:r>
              <a:rPr lang="nl-NL" sz="1900" b="1">
                <a:solidFill>
                  <a:schemeClr val="bg2"/>
                </a:solidFill>
                <a:latin typeface="Calibri" pitchFamily="34" charset="0"/>
              </a:rPr>
              <a:t>CONGESTIE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287963" y="4454525"/>
            <a:ext cx="31940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5" tIns="43638" rIns="87275" bIns="43638">
            <a:spAutoFit/>
          </a:bodyPr>
          <a:lstStyle/>
          <a:p>
            <a:pPr defTabSz="873125"/>
            <a:r>
              <a:rPr lang="nl-NL" sz="1900" b="1">
                <a:solidFill>
                  <a:schemeClr val="bg2"/>
                </a:solidFill>
                <a:latin typeface="Calibri" pitchFamily="34" charset="0"/>
              </a:rPr>
              <a:t>TRANSPORT OPTIMALISATIES:</a:t>
            </a:r>
          </a:p>
          <a:p>
            <a:pPr defTabSz="873125"/>
            <a:r>
              <a:rPr lang="nl-NL" sz="1900" b="1">
                <a:solidFill>
                  <a:schemeClr val="bg2"/>
                </a:solidFill>
                <a:latin typeface="Calibri" pitchFamily="34" charset="0"/>
              </a:rPr>
              <a:t>MEER MET MINDER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311775" y="5232400"/>
            <a:ext cx="24479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5" tIns="43638" rIns="87275" bIns="43638">
            <a:spAutoFit/>
          </a:bodyPr>
          <a:lstStyle/>
          <a:p>
            <a:pPr defTabSz="871538"/>
            <a:r>
              <a:rPr lang="nl-NL" sz="1900" b="1">
                <a:solidFill>
                  <a:schemeClr val="bg2"/>
                </a:solidFill>
                <a:latin typeface="Calibri" pitchFamily="34" charset="0"/>
              </a:rPr>
              <a:t>TOEKOMSTBESTENDIG</a:t>
            </a:r>
          </a:p>
          <a:p>
            <a:pPr defTabSz="871538"/>
            <a:r>
              <a:rPr lang="nl-NL" sz="1900" b="1">
                <a:solidFill>
                  <a:schemeClr val="bg2"/>
                </a:solidFill>
                <a:latin typeface="Calibri" pitchFamily="34" charset="0"/>
              </a:rPr>
              <a:t>SIERTEELTCLUSTER 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297488" y="6019800"/>
            <a:ext cx="225901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5" tIns="43638" rIns="87275" bIns="43638">
            <a:spAutoFit/>
          </a:bodyPr>
          <a:lstStyle/>
          <a:p>
            <a:pPr defTabSz="871538"/>
            <a:r>
              <a:rPr lang="nl-NL" sz="1900" b="1">
                <a:solidFill>
                  <a:schemeClr val="bg2"/>
                </a:solidFill>
                <a:latin typeface="Calibri" pitchFamily="34" charset="0"/>
              </a:rPr>
              <a:t>BEREIKBAARHEID EN</a:t>
            </a:r>
          </a:p>
          <a:p>
            <a:pPr defTabSz="871538"/>
            <a:r>
              <a:rPr lang="nl-NL" sz="1900" b="1">
                <a:solidFill>
                  <a:schemeClr val="bg2"/>
                </a:solidFill>
                <a:latin typeface="Calibri" pitchFamily="34" charset="0"/>
              </a:rPr>
              <a:t>LEEFBAARHEID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283200" y="3683000"/>
            <a:ext cx="39179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5" tIns="43638" rIns="87275" bIns="43638">
            <a:spAutoFit/>
          </a:bodyPr>
          <a:lstStyle/>
          <a:p>
            <a:pPr defTabSz="873125"/>
            <a:r>
              <a:rPr lang="nl-NL" sz="1900" b="1">
                <a:solidFill>
                  <a:schemeClr val="bg2"/>
                </a:solidFill>
                <a:latin typeface="Calibri" pitchFamily="34" charset="0"/>
              </a:rPr>
              <a:t>DIGITALISERING: 1 PLATFORM VOOR </a:t>
            </a:r>
          </a:p>
          <a:p>
            <a:pPr defTabSz="873125"/>
            <a:r>
              <a:rPr lang="nl-NL" sz="1900" b="1">
                <a:solidFill>
                  <a:schemeClr val="bg2"/>
                </a:solidFill>
                <a:latin typeface="Calibri" pitchFamily="34" charset="0"/>
              </a:rPr>
              <a:t>ADMINISTRATIE EN TRANSPORT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16000" y="3706813"/>
            <a:ext cx="33194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5" tIns="43638" rIns="87275" bIns="43638">
            <a:spAutoFit/>
          </a:bodyPr>
          <a:lstStyle/>
          <a:p>
            <a:pPr algn="ctr" defTabSz="871538"/>
            <a:r>
              <a:rPr lang="nl-NL" sz="1900" b="1">
                <a:solidFill>
                  <a:schemeClr val="bg2"/>
                </a:solidFill>
                <a:latin typeface="Calibri" pitchFamily="34" charset="0"/>
              </a:rPr>
              <a:t>HANDMATIGE COMMUNICATIE</a:t>
            </a:r>
          </a:p>
        </p:txBody>
      </p:sp>
      <p:sp>
        <p:nvSpPr>
          <p:cNvPr id="7182" name="AutoShape 17"/>
          <p:cNvSpPr>
            <a:spLocks noChangeAspect="1" noChangeArrowheads="1"/>
          </p:cNvSpPr>
          <p:nvPr/>
        </p:nvSpPr>
        <p:spPr bwMode="auto">
          <a:xfrm>
            <a:off x="4406900" y="4932363"/>
            <a:ext cx="838200" cy="4175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E71B4"/>
          </a:solidFill>
          <a:ln w="9525">
            <a:solidFill>
              <a:srgbClr val="F3991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27652" grpId="0"/>
      <p:bldP spid="27655" grpId="0"/>
      <p:bldP spid="29699" grpId="0"/>
      <p:bldP spid="7175" grpId="0"/>
      <p:bldP spid="29702" grpId="0"/>
      <p:bldP spid="30723" grpId="0"/>
      <p:bldP spid="30725" grpId="0"/>
      <p:bldP spid="30727" grpId="0"/>
      <p:bldP spid="30728" grpId="0"/>
      <p:bldP spid="2" grpId="0"/>
      <p:bldP spid="71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Wat is HubWays?</a:t>
            </a:r>
          </a:p>
        </p:txBody>
      </p:sp>
      <p:sp>
        <p:nvSpPr>
          <p:cNvPr id="71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r>
              <a:rPr lang="nl-NL" sz="1800" smtClean="0"/>
              <a:t> Een gezamenlijk initiatief van de sector voor digitale ontwikkeling en samenwerking in sierteelttransport om op deze manier toekomstbestendige dienstverlening te verlenen en ketenefficiency te realiseren.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endParaRPr lang="nl-NL" sz="1800" smtClean="0"/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r>
              <a:rPr lang="nl-NL" sz="1800" smtClean="0"/>
              <a:t> Uniek: sectorbreed 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r>
              <a:rPr lang="nl-NL" sz="1800" smtClean="0"/>
              <a:t> Uniek: verladers en vervoerders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endParaRPr lang="nl-NL" sz="1800" smtClean="0"/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r>
              <a:rPr lang="nl-NL" sz="1800" smtClean="0"/>
              <a:t> Het HubWays platform verbindt de hele sector in 1x om op die manier veel beter gebruik te maken van informatie ten bate van de logistieke operatie. </a:t>
            </a:r>
          </a:p>
          <a:p>
            <a:pPr marL="723900" lvl="2" indent="-192088">
              <a:buClr>
                <a:schemeClr val="tx2"/>
              </a:buClr>
              <a:buFont typeface="Wingdings" pitchFamily="2" charset="2"/>
              <a:buChar char="n"/>
            </a:pPr>
            <a:r>
              <a:rPr lang="nl-NL" sz="1800" smtClean="0"/>
              <a:t> Veel besparingen op indirecte kosten: digitale ordering, tracking and tracing</a:t>
            </a:r>
          </a:p>
          <a:p>
            <a:pPr marL="723900" lvl="2" indent="-192088">
              <a:buClr>
                <a:schemeClr val="tx2"/>
              </a:buClr>
              <a:buFont typeface="Wingdings" pitchFamily="2" charset="2"/>
              <a:buChar char="n"/>
            </a:pPr>
            <a:r>
              <a:rPr lang="nl-NL" sz="1800" smtClean="0"/>
              <a:t> Veel kansen om samen te werken in transport en operatie (randvoorwaarde)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endParaRPr lang="nl-NL" sz="1800" smtClean="0"/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r>
              <a:rPr lang="nl-NL" sz="1800" smtClean="0"/>
              <a:t> HubWays heeft aan kracht gewonnen door de recente doorbraken op draagvlak (mental shift).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title" idx="4294967295"/>
          </p:nvPr>
        </p:nvSpPr>
        <p:spPr>
          <a:xfrm>
            <a:off x="720725" y="346075"/>
            <a:ext cx="8423275" cy="674688"/>
          </a:xfrm>
        </p:spPr>
        <p:txBody>
          <a:bodyPr/>
          <a:lstStyle/>
          <a:p>
            <a:r>
              <a:rPr lang="nl-NL" sz="3200" smtClean="0"/>
              <a:t>Het product: HubWays platform</a:t>
            </a:r>
            <a:br>
              <a:rPr lang="nl-NL" sz="3200" smtClean="0"/>
            </a:br>
            <a:r>
              <a:rPr lang="nl-NL" sz="1600" smtClean="0">
                <a:solidFill>
                  <a:schemeClr val="tx2"/>
                </a:solidFill>
              </a:rPr>
              <a:t>Welke diensten krijgen we bij de start </a:t>
            </a:r>
            <a:endParaRPr lang="nl-NL" sz="320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725" y="1860550"/>
            <a:ext cx="822483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32" name="Object 2"/>
          <p:cNvGraphicFramePr>
            <a:graphicFrameLocks noChangeAspect="1"/>
          </p:cNvGraphicFramePr>
          <p:nvPr/>
        </p:nvGraphicFramePr>
        <p:xfrm>
          <a:off x="5291138" y="3249613"/>
          <a:ext cx="2541587" cy="1282700"/>
        </p:xfrm>
        <a:graphic>
          <a:graphicData uri="http://schemas.openxmlformats.org/presentationml/2006/ole">
            <p:oleObj spid="_x0000_s49154" name="Visio" r:id="rId3" imgW="3631737" imgH="1831661" progId="Visio.Drawing.11">
              <p:embed/>
            </p:oleObj>
          </a:graphicData>
        </a:graphic>
      </p:graphicFrame>
      <p:graphicFrame>
        <p:nvGraphicFramePr>
          <p:cNvPr id="16427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314450" y="3249613"/>
          <a:ext cx="2541588" cy="1282700"/>
        </p:xfrm>
        <a:graphic>
          <a:graphicData uri="http://schemas.openxmlformats.org/presentationml/2006/ole">
            <p:oleObj spid="_x0000_s49155" name="Visio" r:id="rId4" imgW="3631737" imgH="1831661" progId="Visio.Drawing.11">
              <p:embed/>
            </p:oleObj>
          </a:graphicData>
        </a:graphic>
      </p:graphicFrame>
      <p:graphicFrame>
        <p:nvGraphicFramePr>
          <p:cNvPr id="16430" name="Object 4"/>
          <p:cNvGraphicFramePr>
            <a:graphicFrameLocks noChangeAspect="1"/>
          </p:cNvGraphicFramePr>
          <p:nvPr/>
        </p:nvGraphicFramePr>
        <p:xfrm>
          <a:off x="1466850" y="3527425"/>
          <a:ext cx="2332038" cy="917575"/>
        </p:xfrm>
        <a:graphic>
          <a:graphicData uri="http://schemas.openxmlformats.org/presentationml/2006/ole">
            <p:oleObj spid="_x0000_s49156" name="Visio" r:id="rId5" imgW="3325569" imgH="1309789" progId="Visio.Drawing.11">
              <p:embed/>
            </p:oleObj>
          </a:graphicData>
        </a:graphic>
      </p:graphicFrame>
      <p:sp>
        <p:nvSpPr>
          <p:cNvPr id="49174" name="Rectangle 26"/>
          <p:cNvSpPr>
            <a:spLocks noGrp="1"/>
          </p:cNvSpPr>
          <p:nvPr>
            <p:ph type="title" sz="quarter" idx="4294967295"/>
          </p:nvPr>
        </p:nvSpPr>
        <p:spPr/>
        <p:txBody>
          <a:bodyPr/>
          <a:lstStyle/>
          <a:p>
            <a:r>
              <a:rPr lang="nl-NL" smtClean="0"/>
              <a:t>HubWays in een plaatje……</a:t>
            </a:r>
          </a:p>
        </p:txBody>
      </p:sp>
      <p:graphicFrame>
        <p:nvGraphicFramePr>
          <p:cNvPr id="16401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309688" y="1795463"/>
          <a:ext cx="2541587" cy="1282700"/>
        </p:xfrm>
        <a:graphic>
          <a:graphicData uri="http://schemas.openxmlformats.org/presentationml/2006/ole">
            <p:oleObj spid="_x0000_s49158" name="Visio" r:id="rId6" imgW="3631737" imgH="1831661" progId="Visio.Drawing.11">
              <p:embed/>
            </p:oleObj>
          </a:graphicData>
        </a:graphic>
      </p:graphicFrame>
      <p:graphicFrame>
        <p:nvGraphicFramePr>
          <p:cNvPr id="16403" name="Object 7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309688" y="4714875"/>
          <a:ext cx="2541587" cy="1282700"/>
        </p:xfrm>
        <a:graphic>
          <a:graphicData uri="http://schemas.openxmlformats.org/presentationml/2006/ole">
            <p:oleObj spid="_x0000_s49159" name="Visio" r:id="rId7" imgW="3631737" imgH="1831661" progId="Visio.Drawing.11">
              <p:embed/>
            </p:oleObj>
          </a:graphicData>
        </a:graphic>
      </p:graphicFrame>
      <p:graphicFrame>
        <p:nvGraphicFramePr>
          <p:cNvPr id="16409" name="Object 8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616075" y="3727450"/>
          <a:ext cx="1993900" cy="1741488"/>
        </p:xfrm>
        <a:graphic>
          <a:graphicData uri="http://schemas.openxmlformats.org/presentationml/2006/ole">
            <p:oleObj spid="_x0000_s49160" name="Visio" r:id="rId8" imgW="2839683" imgH="2479812" progId="Visio.Drawing.11">
              <p:embed/>
            </p:oleObj>
          </a:graphicData>
        </a:graphic>
      </p:graphicFrame>
      <p:graphicFrame>
        <p:nvGraphicFramePr>
          <p:cNvPr id="16413" name="Object 9"/>
          <p:cNvGraphicFramePr>
            <a:graphicFrameLocks noChangeAspect="1"/>
          </p:cNvGraphicFramePr>
          <p:nvPr/>
        </p:nvGraphicFramePr>
        <p:xfrm>
          <a:off x="620713" y="3813175"/>
          <a:ext cx="622300" cy="338138"/>
        </p:xfrm>
        <a:graphic>
          <a:graphicData uri="http://schemas.openxmlformats.org/presentationml/2006/ole">
            <p:oleObj spid="_x0000_s49161" name="Visio" r:id="rId9" imgW="888418" imgH="481822" progId="Visio.Drawing.11">
              <p:embed/>
            </p:oleObj>
          </a:graphicData>
        </a:graphic>
      </p:graphicFrame>
      <p:graphicFrame>
        <p:nvGraphicFramePr>
          <p:cNvPr id="16414" name="Object 10"/>
          <p:cNvGraphicFramePr>
            <a:graphicFrameLocks noChangeAspect="1"/>
          </p:cNvGraphicFramePr>
          <p:nvPr/>
        </p:nvGraphicFramePr>
        <p:xfrm>
          <a:off x="630238" y="5299075"/>
          <a:ext cx="622300" cy="338138"/>
        </p:xfrm>
        <a:graphic>
          <a:graphicData uri="http://schemas.openxmlformats.org/presentationml/2006/ole">
            <p:oleObj spid="_x0000_s49162" name="Visio" r:id="rId10" imgW="888418" imgH="481822" progId="Visio.Drawing.11">
              <p:embed/>
            </p:oleObj>
          </a:graphicData>
        </a:graphic>
      </p:graphicFrame>
      <p:graphicFrame>
        <p:nvGraphicFramePr>
          <p:cNvPr id="16415" name="Object 11"/>
          <p:cNvGraphicFramePr>
            <a:graphicFrameLocks noChangeAspect="1"/>
          </p:cNvGraphicFramePr>
          <p:nvPr/>
        </p:nvGraphicFramePr>
        <p:xfrm>
          <a:off x="5297488" y="4714875"/>
          <a:ext cx="2541587" cy="1282700"/>
        </p:xfrm>
        <a:graphic>
          <a:graphicData uri="http://schemas.openxmlformats.org/presentationml/2006/ole">
            <p:oleObj spid="_x0000_s49163" name="Visio" r:id="rId11" imgW="3631737" imgH="1831661" progId="Visio.Drawing.11">
              <p:embed/>
            </p:oleObj>
          </a:graphicData>
        </a:graphic>
      </p:graphicFrame>
      <p:graphicFrame>
        <p:nvGraphicFramePr>
          <p:cNvPr id="16416" name="Object 12"/>
          <p:cNvGraphicFramePr>
            <a:graphicFrameLocks noChangeAspect="1"/>
          </p:cNvGraphicFramePr>
          <p:nvPr/>
        </p:nvGraphicFramePr>
        <p:xfrm>
          <a:off x="5297488" y="3249613"/>
          <a:ext cx="2541587" cy="1282700"/>
        </p:xfrm>
        <a:graphic>
          <a:graphicData uri="http://schemas.openxmlformats.org/presentationml/2006/ole">
            <p:oleObj spid="_x0000_s49164" name="Visio" r:id="rId12" imgW="3631737" imgH="1831661" progId="Visio.Drawing.11">
              <p:embed/>
            </p:oleObj>
          </a:graphicData>
        </a:graphic>
      </p:graphicFrame>
      <p:graphicFrame>
        <p:nvGraphicFramePr>
          <p:cNvPr id="16419" name="Object 14"/>
          <p:cNvGraphicFramePr>
            <a:graphicFrameLocks noChangeAspect="1"/>
          </p:cNvGraphicFramePr>
          <p:nvPr/>
        </p:nvGraphicFramePr>
        <p:xfrm>
          <a:off x="6534150" y="3078163"/>
          <a:ext cx="14288" cy="185737"/>
        </p:xfrm>
        <a:graphic>
          <a:graphicData uri="http://schemas.openxmlformats.org/presentationml/2006/ole">
            <p:oleObj spid="_x0000_s49166" name="Visio" r:id="rId13" imgW="31715" imgH="391506" progId="Visio.Drawing.11">
              <p:embed/>
            </p:oleObj>
          </a:graphicData>
        </a:graphic>
      </p:graphicFrame>
      <p:graphicFrame>
        <p:nvGraphicFramePr>
          <p:cNvPr id="16420" name="Object 15"/>
          <p:cNvGraphicFramePr>
            <a:graphicFrameLocks noChangeAspect="1"/>
          </p:cNvGraphicFramePr>
          <p:nvPr/>
        </p:nvGraphicFramePr>
        <p:xfrm>
          <a:off x="5599113" y="4487863"/>
          <a:ext cx="1220787" cy="968375"/>
        </p:xfrm>
        <a:graphic>
          <a:graphicData uri="http://schemas.openxmlformats.org/presentationml/2006/ole">
            <p:oleObj spid="_x0000_s49167" name="Visio" r:id="rId14" imgW="1741461" imgH="1381715" progId="Visio.Drawing.11">
              <p:embed/>
            </p:oleObj>
          </a:graphicData>
        </a:graphic>
      </p:graphicFrame>
      <p:graphicFrame>
        <p:nvGraphicFramePr>
          <p:cNvPr id="16422" name="Object 16"/>
          <p:cNvGraphicFramePr>
            <a:graphicFrameLocks noChangeAspect="1"/>
          </p:cNvGraphicFramePr>
          <p:nvPr/>
        </p:nvGraphicFramePr>
        <p:xfrm>
          <a:off x="4075113" y="3725863"/>
          <a:ext cx="979487" cy="525462"/>
        </p:xfrm>
        <a:graphic>
          <a:graphicData uri="http://schemas.openxmlformats.org/presentationml/2006/ole">
            <p:oleObj spid="_x0000_s49168" name="Visio" r:id="rId15" imgW="1399512" imgH="751545" progId="Visio.Drawing.11">
              <p:embed/>
            </p:oleObj>
          </a:graphicData>
        </a:graphic>
      </p:graphicFrame>
      <p:graphicFrame>
        <p:nvGraphicFramePr>
          <p:cNvPr id="16423" name="Object 17"/>
          <p:cNvGraphicFramePr>
            <a:graphicFrameLocks noChangeAspect="1"/>
          </p:cNvGraphicFramePr>
          <p:nvPr/>
        </p:nvGraphicFramePr>
        <p:xfrm>
          <a:off x="7978775" y="2374900"/>
          <a:ext cx="636588" cy="338138"/>
        </p:xfrm>
        <a:graphic>
          <a:graphicData uri="http://schemas.openxmlformats.org/presentationml/2006/ole">
            <p:oleObj spid="_x0000_s49169" name="Visio" r:id="rId16" imgW="908341" imgH="481822" progId="Visio.Drawing.11">
              <p:embed/>
            </p:oleObj>
          </a:graphicData>
        </a:graphic>
      </p:graphicFrame>
      <p:graphicFrame>
        <p:nvGraphicFramePr>
          <p:cNvPr id="16424" name="Object 18"/>
          <p:cNvGraphicFramePr>
            <a:graphicFrameLocks noChangeAspect="1"/>
          </p:cNvGraphicFramePr>
          <p:nvPr/>
        </p:nvGraphicFramePr>
        <p:xfrm>
          <a:off x="7993063" y="3813175"/>
          <a:ext cx="622300" cy="338138"/>
        </p:xfrm>
        <a:graphic>
          <a:graphicData uri="http://schemas.openxmlformats.org/presentationml/2006/ole">
            <p:oleObj spid="_x0000_s49170" name="Visio" r:id="rId17" imgW="888418" imgH="481822" progId="Visio.Drawing.11">
              <p:embed/>
            </p:oleObj>
          </a:graphicData>
        </a:graphic>
      </p:graphicFrame>
      <p:graphicFrame>
        <p:nvGraphicFramePr>
          <p:cNvPr id="16425" name="Object 19"/>
          <p:cNvGraphicFramePr>
            <a:graphicFrameLocks noChangeAspect="1"/>
          </p:cNvGraphicFramePr>
          <p:nvPr/>
        </p:nvGraphicFramePr>
        <p:xfrm>
          <a:off x="7993063" y="5286375"/>
          <a:ext cx="622300" cy="338138"/>
        </p:xfrm>
        <a:graphic>
          <a:graphicData uri="http://schemas.openxmlformats.org/presentationml/2006/ole">
            <p:oleObj spid="_x0000_s49171" name="Visio" r:id="rId18" imgW="888418" imgH="481822" progId="Visio.Drawing.11">
              <p:embed/>
            </p:oleObj>
          </a:graphicData>
        </a:graphic>
      </p:graphicFrame>
      <p:graphicFrame>
        <p:nvGraphicFramePr>
          <p:cNvPr id="2" name="Object 20"/>
          <p:cNvGraphicFramePr>
            <a:graphicFrameLocks noChangeAspect="1"/>
          </p:cNvGraphicFramePr>
          <p:nvPr/>
        </p:nvGraphicFramePr>
        <p:xfrm>
          <a:off x="620713" y="2374900"/>
          <a:ext cx="622300" cy="338138"/>
        </p:xfrm>
        <a:graphic>
          <a:graphicData uri="http://schemas.openxmlformats.org/presentationml/2006/ole">
            <p:oleObj spid="_x0000_s49172" name="Visio" r:id="rId19" imgW="1367797" imgH="455259" progId="Visio.Drawing.11">
              <p:embed/>
            </p:oleObj>
          </a:graphicData>
        </a:graphic>
      </p:graphicFrame>
      <p:graphicFrame>
        <p:nvGraphicFramePr>
          <p:cNvPr id="16417" name="Object 21"/>
          <p:cNvGraphicFramePr>
            <a:graphicFrameLocks noChangeAspect="1"/>
          </p:cNvGraphicFramePr>
          <p:nvPr/>
        </p:nvGraphicFramePr>
        <p:xfrm>
          <a:off x="5307013" y="1733550"/>
          <a:ext cx="2541587" cy="1282700"/>
        </p:xfrm>
        <a:graphic>
          <a:graphicData uri="http://schemas.openxmlformats.org/presentationml/2006/ole">
            <p:oleObj spid="_x0000_s49173" name="Visio" r:id="rId20" imgW="3634583" imgH="1834521" progId="Visio.Drawing.11">
              <p:embed/>
            </p:oleObj>
          </a:graphicData>
        </a:graphic>
      </p:graphicFrame>
      <p:pic>
        <p:nvPicPr>
          <p:cNvPr id="49175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859338" y="5691188"/>
            <a:ext cx="273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6" name="Picture 5" descr="computer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656138" y="4759325"/>
            <a:ext cx="6350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7" name="Picture 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722813" y="5286375"/>
            <a:ext cx="5683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8" name="Text Box 29"/>
          <p:cNvSpPr txBox="1">
            <a:spLocks noChangeArrowheads="1"/>
          </p:cNvSpPr>
          <p:nvPr/>
        </p:nvSpPr>
        <p:spPr bwMode="auto">
          <a:xfrm>
            <a:off x="4597400" y="6121400"/>
            <a:ext cx="969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>
                <a:solidFill>
                  <a:schemeClr val="accent1"/>
                </a:solidFill>
                <a:latin typeface="Calibri" pitchFamily="34" charset="0"/>
              </a:rPr>
              <a:t>Order invoer</a:t>
            </a:r>
          </a:p>
        </p:txBody>
      </p:sp>
      <p:sp>
        <p:nvSpPr>
          <p:cNvPr id="49179" name="Text Box 11"/>
          <p:cNvSpPr txBox="1">
            <a:spLocks noChangeArrowheads="1"/>
          </p:cNvSpPr>
          <p:nvPr/>
        </p:nvSpPr>
        <p:spPr bwMode="auto">
          <a:xfrm>
            <a:off x="6604000" y="4117975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nl-NL" sz="1000">
                <a:latin typeface="Calibri" pitchFamily="34" charset="0"/>
              </a:rPr>
              <a:t>Standaardisatie &amp; Connectiviteit</a:t>
            </a:r>
          </a:p>
        </p:txBody>
      </p:sp>
      <p:sp>
        <p:nvSpPr>
          <p:cNvPr id="49180" name="Text Box 12"/>
          <p:cNvSpPr txBox="1">
            <a:spLocks noChangeArrowheads="1"/>
          </p:cNvSpPr>
          <p:nvPr/>
        </p:nvSpPr>
        <p:spPr bwMode="auto">
          <a:xfrm>
            <a:off x="5307013" y="4090988"/>
            <a:ext cx="1274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>
                <a:latin typeface="Calibri" pitchFamily="34" charset="0"/>
              </a:rPr>
              <a:t>1 taal                          1 centraal platform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9" grpId="0"/>
      <p:bldP spid="491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Hoe werkt het HubWays platform?</a:t>
            </a:r>
          </a:p>
        </p:txBody>
      </p:sp>
      <p:sp>
        <p:nvSpPr>
          <p:cNvPr id="50178" name="AutoShape 9"/>
          <p:cNvSpPr>
            <a:spLocks noChangeAspect="1" noChangeArrowheads="1" noTextEdit="1"/>
          </p:cNvSpPr>
          <p:nvPr/>
        </p:nvSpPr>
        <p:spPr bwMode="auto">
          <a:xfrm>
            <a:off x="614363" y="1370013"/>
            <a:ext cx="63357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5534025" y="1385888"/>
            <a:ext cx="1382713" cy="863600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5534025" y="1385888"/>
            <a:ext cx="1382713" cy="86360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5829300" y="1717675"/>
            <a:ext cx="8175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400">
                <a:solidFill>
                  <a:srgbClr val="000000"/>
                </a:solidFill>
              </a:rPr>
              <a:t>Handelaar</a:t>
            </a:r>
            <a:endParaRPr lang="nl-NL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6224588" y="2249488"/>
            <a:ext cx="0" cy="1293812"/>
          </a:xfrm>
          <a:prstGeom prst="line">
            <a:avLst/>
          </a:prstGeom>
          <a:noFill/>
          <a:ln w="3175" cap="rnd">
            <a:solidFill>
              <a:srgbClr val="4677B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6173788" y="3530600"/>
            <a:ext cx="101600" cy="103188"/>
          </a:xfrm>
          <a:custGeom>
            <a:avLst/>
            <a:gdLst>
              <a:gd name="T0" fmla="*/ 2147483647 w 64"/>
              <a:gd name="T1" fmla="*/ 0 h 65"/>
              <a:gd name="T2" fmla="*/ 2147483647 w 64"/>
              <a:gd name="T3" fmla="*/ 2147483647 h 65"/>
              <a:gd name="T4" fmla="*/ 0 w 64"/>
              <a:gd name="T5" fmla="*/ 0 h 65"/>
              <a:gd name="T6" fmla="*/ 2147483647 w 64"/>
              <a:gd name="T7" fmla="*/ 0 h 65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65"/>
              <a:gd name="T14" fmla="*/ 64 w 64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65">
                <a:moveTo>
                  <a:pt x="64" y="0"/>
                </a:moveTo>
                <a:lnTo>
                  <a:pt x="32" y="65"/>
                </a:lnTo>
                <a:lnTo>
                  <a:pt x="0" y="0"/>
                </a:lnTo>
                <a:lnTo>
                  <a:pt x="64" y="0"/>
                </a:lnTo>
                <a:close/>
              </a:path>
            </a:pathLst>
          </a:custGeom>
          <a:solidFill>
            <a:srgbClr val="4677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5508625" y="2957513"/>
            <a:ext cx="1423988" cy="176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5508625" y="2962275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1</a:t>
            </a:r>
            <a:endParaRPr lang="nl-NL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5591175" y="2962275"/>
            <a:ext cx="85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5673725" y="2962275"/>
            <a:ext cx="13081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Electronische order</a:t>
            </a:r>
            <a:endParaRPr lang="nl-NL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5534025" y="3633788"/>
            <a:ext cx="1382713" cy="863600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5534025" y="3633788"/>
            <a:ext cx="1382713" cy="86360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5938838" y="3959225"/>
            <a:ext cx="5921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400">
                <a:solidFill>
                  <a:srgbClr val="000000"/>
                </a:solidFill>
              </a:rPr>
              <a:t>Kweker</a:t>
            </a:r>
            <a:endParaRPr lang="nl-NL"/>
          </a:p>
        </p:txBody>
      </p:sp>
      <p:sp>
        <p:nvSpPr>
          <p:cNvPr id="24599" name="Freeform 23"/>
          <p:cNvSpPr>
            <a:spLocks/>
          </p:cNvSpPr>
          <p:nvPr/>
        </p:nvSpPr>
        <p:spPr bwMode="auto">
          <a:xfrm>
            <a:off x="3548063" y="3778250"/>
            <a:ext cx="1985962" cy="28575"/>
          </a:xfrm>
          <a:custGeom>
            <a:avLst/>
            <a:gdLst>
              <a:gd name="T0" fmla="*/ 2147483647 w 3471"/>
              <a:gd name="T1" fmla="*/ 2147483647 h 50"/>
              <a:gd name="T2" fmla="*/ 2147483647 w 3471"/>
              <a:gd name="T3" fmla="*/ 2147483647 h 50"/>
              <a:gd name="T4" fmla="*/ 2147483647 w 3471"/>
              <a:gd name="T5" fmla="*/ 0 h 50"/>
              <a:gd name="T6" fmla="*/ 2147483647 w 3471"/>
              <a:gd name="T7" fmla="*/ 2147483647 h 50"/>
              <a:gd name="T8" fmla="*/ 2147483647 w 3471"/>
              <a:gd name="T9" fmla="*/ 2147483647 h 50"/>
              <a:gd name="T10" fmla="*/ 2147483647 w 3471"/>
              <a:gd name="T11" fmla="*/ 2147483647 h 50"/>
              <a:gd name="T12" fmla="*/ 0 w 3471"/>
              <a:gd name="T13" fmla="*/ 2147483647 h 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71"/>
              <a:gd name="T22" fmla="*/ 0 h 50"/>
              <a:gd name="T23" fmla="*/ 3471 w 3471"/>
              <a:gd name="T24" fmla="*/ 50 h 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71" h="50">
                <a:moveTo>
                  <a:pt x="3471" y="50"/>
                </a:moveTo>
                <a:lnTo>
                  <a:pt x="2913" y="50"/>
                </a:lnTo>
                <a:cubicBezTo>
                  <a:pt x="2913" y="22"/>
                  <a:pt x="2890" y="0"/>
                  <a:pt x="2862" y="0"/>
                </a:cubicBezTo>
                <a:cubicBezTo>
                  <a:pt x="2834" y="0"/>
                  <a:pt x="2812" y="22"/>
                  <a:pt x="2812" y="50"/>
                </a:cubicBezTo>
                <a:cubicBezTo>
                  <a:pt x="2812" y="50"/>
                  <a:pt x="2812" y="50"/>
                  <a:pt x="2812" y="50"/>
                </a:cubicBezTo>
                <a:lnTo>
                  <a:pt x="0" y="50"/>
                </a:lnTo>
              </a:path>
            </a:pathLst>
          </a:custGeom>
          <a:noFill/>
          <a:ln w="3175" cap="rnd">
            <a:solidFill>
              <a:srgbClr val="4677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00" name="Freeform 24"/>
          <p:cNvSpPr>
            <a:spLocks/>
          </p:cNvSpPr>
          <p:nvPr/>
        </p:nvSpPr>
        <p:spPr bwMode="auto">
          <a:xfrm>
            <a:off x="3459163" y="3754438"/>
            <a:ext cx="101600" cy="103187"/>
          </a:xfrm>
          <a:custGeom>
            <a:avLst/>
            <a:gdLst>
              <a:gd name="T0" fmla="*/ 2147483647 w 64"/>
              <a:gd name="T1" fmla="*/ 2147483647 h 65"/>
              <a:gd name="T2" fmla="*/ 0 w 64"/>
              <a:gd name="T3" fmla="*/ 2147483647 h 65"/>
              <a:gd name="T4" fmla="*/ 2147483647 w 64"/>
              <a:gd name="T5" fmla="*/ 0 h 65"/>
              <a:gd name="T6" fmla="*/ 2147483647 w 64"/>
              <a:gd name="T7" fmla="*/ 2147483647 h 65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65"/>
              <a:gd name="T14" fmla="*/ 64 w 64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65">
                <a:moveTo>
                  <a:pt x="64" y="65"/>
                </a:moveTo>
                <a:lnTo>
                  <a:pt x="0" y="33"/>
                </a:lnTo>
                <a:lnTo>
                  <a:pt x="64" y="0"/>
                </a:lnTo>
                <a:lnTo>
                  <a:pt x="64" y="65"/>
                </a:lnTo>
                <a:close/>
              </a:path>
            </a:pathLst>
          </a:custGeom>
          <a:solidFill>
            <a:srgbClr val="4677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3608388" y="3717925"/>
            <a:ext cx="1765300" cy="176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3614738" y="3721100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2</a:t>
            </a:r>
            <a:endParaRPr lang="nl-NL"/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3697288" y="3721100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a</a:t>
            </a:r>
            <a:endParaRPr lang="nl-NL"/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3779838" y="3721100"/>
            <a:ext cx="85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3852863" y="3721100"/>
            <a:ext cx="1577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Vooraankondiging ETO</a:t>
            </a:r>
            <a:endParaRPr lang="nl-NL"/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2076450" y="3633788"/>
            <a:ext cx="1382713" cy="863600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2076450" y="3633788"/>
            <a:ext cx="1382713" cy="86360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2425700" y="3859213"/>
            <a:ext cx="749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400">
                <a:solidFill>
                  <a:srgbClr val="000000"/>
                </a:solidFill>
              </a:rPr>
              <a:t>Logistiek </a:t>
            </a:r>
            <a:endParaRPr lang="nl-NL"/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2133600" y="4059238"/>
            <a:ext cx="1311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400">
                <a:solidFill>
                  <a:srgbClr val="000000"/>
                </a:solidFill>
              </a:rPr>
              <a:t>Dienstverlener A</a:t>
            </a:r>
            <a:endParaRPr lang="nl-NL"/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 flipH="1" flipV="1">
            <a:off x="3359150" y="2300288"/>
            <a:ext cx="2174875" cy="1506537"/>
          </a:xfrm>
          <a:prstGeom prst="line">
            <a:avLst/>
          </a:prstGeom>
          <a:noFill/>
          <a:ln w="3175" cap="rnd">
            <a:solidFill>
              <a:srgbClr val="4677B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11" name="Freeform 35"/>
          <p:cNvSpPr>
            <a:spLocks/>
          </p:cNvSpPr>
          <p:nvPr/>
        </p:nvSpPr>
        <p:spPr bwMode="auto">
          <a:xfrm>
            <a:off x="3286125" y="2249488"/>
            <a:ext cx="112713" cy="101600"/>
          </a:xfrm>
          <a:custGeom>
            <a:avLst/>
            <a:gdLst>
              <a:gd name="T0" fmla="*/ 2147483647 w 71"/>
              <a:gd name="T1" fmla="*/ 2147483647 h 64"/>
              <a:gd name="T2" fmla="*/ 0 w 71"/>
              <a:gd name="T3" fmla="*/ 0 h 64"/>
              <a:gd name="T4" fmla="*/ 2147483647 w 71"/>
              <a:gd name="T5" fmla="*/ 2147483647 h 64"/>
              <a:gd name="T6" fmla="*/ 2147483647 w 71"/>
              <a:gd name="T7" fmla="*/ 2147483647 h 64"/>
              <a:gd name="T8" fmla="*/ 0 60000 65536"/>
              <a:gd name="T9" fmla="*/ 0 60000 65536"/>
              <a:gd name="T10" fmla="*/ 0 60000 65536"/>
              <a:gd name="T11" fmla="*/ 0 60000 65536"/>
              <a:gd name="T12" fmla="*/ 0 w 71"/>
              <a:gd name="T13" fmla="*/ 0 h 64"/>
              <a:gd name="T14" fmla="*/ 71 w 71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" h="64">
                <a:moveTo>
                  <a:pt x="35" y="64"/>
                </a:moveTo>
                <a:lnTo>
                  <a:pt x="0" y="0"/>
                </a:lnTo>
                <a:lnTo>
                  <a:pt x="71" y="10"/>
                </a:lnTo>
                <a:lnTo>
                  <a:pt x="35" y="64"/>
                </a:lnTo>
                <a:close/>
              </a:path>
            </a:pathLst>
          </a:custGeom>
          <a:solidFill>
            <a:srgbClr val="4677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3851275" y="3198813"/>
            <a:ext cx="1765300" cy="176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3852863" y="3209925"/>
            <a:ext cx="84137" cy="182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2</a:t>
            </a:r>
            <a:endParaRPr lang="nl-NL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3935413" y="3209925"/>
            <a:ext cx="84137" cy="182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b</a:t>
            </a:r>
            <a:endParaRPr lang="nl-NL"/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4017963" y="3209925"/>
            <a:ext cx="85725" cy="182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2076450" y="1385888"/>
            <a:ext cx="1382713" cy="863600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18" name="Rectangle 42"/>
          <p:cNvSpPr>
            <a:spLocks noChangeArrowheads="1"/>
          </p:cNvSpPr>
          <p:nvPr/>
        </p:nvSpPr>
        <p:spPr bwMode="auto">
          <a:xfrm>
            <a:off x="2076450" y="1385888"/>
            <a:ext cx="1382713" cy="86360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2316163" y="1608138"/>
            <a:ext cx="995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400">
                <a:solidFill>
                  <a:srgbClr val="000000"/>
                </a:solidFill>
              </a:rPr>
              <a:t>FH Connect </a:t>
            </a:r>
            <a:endParaRPr lang="nl-NL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2425700" y="1817688"/>
            <a:ext cx="700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400">
                <a:solidFill>
                  <a:srgbClr val="000000"/>
                </a:solidFill>
              </a:rPr>
              <a:t>Logistiek</a:t>
            </a:r>
            <a:endParaRPr lang="nl-NL"/>
          </a:p>
        </p:txBody>
      </p:sp>
      <p:sp>
        <p:nvSpPr>
          <p:cNvPr id="24621" name="Freeform 45"/>
          <p:cNvSpPr>
            <a:spLocks/>
          </p:cNvSpPr>
          <p:nvPr/>
        </p:nvSpPr>
        <p:spPr bwMode="auto">
          <a:xfrm>
            <a:off x="3543300" y="4019550"/>
            <a:ext cx="1985963" cy="28575"/>
          </a:xfrm>
          <a:custGeom>
            <a:avLst/>
            <a:gdLst>
              <a:gd name="T0" fmla="*/ 2147483647 w 3472"/>
              <a:gd name="T1" fmla="*/ 2147483647 h 50"/>
              <a:gd name="T2" fmla="*/ 2147483647 w 3472"/>
              <a:gd name="T3" fmla="*/ 2147483647 h 50"/>
              <a:gd name="T4" fmla="*/ 2147483647 w 3472"/>
              <a:gd name="T5" fmla="*/ 0 h 50"/>
              <a:gd name="T6" fmla="*/ 2147483647 w 3472"/>
              <a:gd name="T7" fmla="*/ 2147483647 h 50"/>
              <a:gd name="T8" fmla="*/ 2147483647 w 3472"/>
              <a:gd name="T9" fmla="*/ 2147483647 h 50"/>
              <a:gd name="T10" fmla="*/ 0 w 3472"/>
              <a:gd name="T11" fmla="*/ 2147483647 h 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72"/>
              <a:gd name="T19" fmla="*/ 0 h 50"/>
              <a:gd name="T20" fmla="*/ 3472 w 3472"/>
              <a:gd name="T21" fmla="*/ 50 h 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72" h="50">
                <a:moveTo>
                  <a:pt x="3472" y="50"/>
                </a:moveTo>
                <a:lnTo>
                  <a:pt x="1405" y="50"/>
                </a:lnTo>
                <a:cubicBezTo>
                  <a:pt x="1405" y="23"/>
                  <a:pt x="1383" y="0"/>
                  <a:pt x="1355" y="0"/>
                </a:cubicBezTo>
                <a:cubicBezTo>
                  <a:pt x="1327" y="0"/>
                  <a:pt x="1305" y="23"/>
                  <a:pt x="1305" y="50"/>
                </a:cubicBezTo>
                <a:cubicBezTo>
                  <a:pt x="1305" y="50"/>
                  <a:pt x="1305" y="50"/>
                  <a:pt x="1305" y="50"/>
                </a:cubicBezTo>
                <a:lnTo>
                  <a:pt x="0" y="50"/>
                </a:lnTo>
              </a:path>
            </a:pathLst>
          </a:custGeom>
          <a:noFill/>
          <a:ln w="3175" cap="rnd">
            <a:solidFill>
              <a:srgbClr val="4677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22" name="Freeform 46"/>
          <p:cNvSpPr>
            <a:spLocks/>
          </p:cNvSpPr>
          <p:nvPr/>
        </p:nvSpPr>
        <p:spPr bwMode="auto">
          <a:xfrm>
            <a:off x="3454400" y="3997325"/>
            <a:ext cx="101600" cy="101600"/>
          </a:xfrm>
          <a:custGeom>
            <a:avLst/>
            <a:gdLst>
              <a:gd name="T0" fmla="*/ 2147483647 w 64"/>
              <a:gd name="T1" fmla="*/ 2147483647 h 64"/>
              <a:gd name="T2" fmla="*/ 0 w 64"/>
              <a:gd name="T3" fmla="*/ 2147483647 h 64"/>
              <a:gd name="T4" fmla="*/ 2147483647 w 64"/>
              <a:gd name="T5" fmla="*/ 0 h 64"/>
              <a:gd name="T6" fmla="*/ 2147483647 w 64"/>
              <a:gd name="T7" fmla="*/ 2147483647 h 64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64"/>
              <a:gd name="T14" fmla="*/ 64 w 64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64">
                <a:moveTo>
                  <a:pt x="64" y="64"/>
                </a:moveTo>
                <a:lnTo>
                  <a:pt x="0" y="32"/>
                </a:lnTo>
                <a:lnTo>
                  <a:pt x="64" y="0"/>
                </a:lnTo>
                <a:lnTo>
                  <a:pt x="64" y="64"/>
                </a:lnTo>
                <a:close/>
              </a:path>
            </a:pathLst>
          </a:custGeom>
          <a:solidFill>
            <a:srgbClr val="4677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3852863" y="3960813"/>
            <a:ext cx="1268412" cy="174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24" name="Rectangle 48"/>
          <p:cNvSpPr>
            <a:spLocks noChangeArrowheads="1"/>
          </p:cNvSpPr>
          <p:nvPr/>
        </p:nvSpPr>
        <p:spPr bwMode="auto">
          <a:xfrm>
            <a:off x="3852863" y="395922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3</a:t>
            </a:r>
            <a:endParaRPr lang="nl-NL"/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3935413" y="395922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a</a:t>
            </a:r>
            <a:endParaRPr lang="nl-NL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4017963" y="3959225"/>
            <a:ext cx="85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4100513" y="3959225"/>
            <a:ext cx="10652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Definitieve ETO</a:t>
            </a:r>
            <a:endParaRPr lang="nl-NL"/>
          </a:p>
        </p:txBody>
      </p:sp>
      <p:sp>
        <p:nvSpPr>
          <p:cNvPr id="24628" name="Line 52"/>
          <p:cNvSpPr>
            <a:spLocks noChangeShapeType="1"/>
          </p:cNvSpPr>
          <p:nvPr/>
        </p:nvSpPr>
        <p:spPr bwMode="auto">
          <a:xfrm flipH="1" flipV="1">
            <a:off x="3048000" y="2301875"/>
            <a:ext cx="2481263" cy="1746250"/>
          </a:xfrm>
          <a:prstGeom prst="line">
            <a:avLst/>
          </a:prstGeom>
          <a:noFill/>
          <a:ln w="3175" cap="rnd">
            <a:solidFill>
              <a:srgbClr val="4677B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29" name="Freeform 53"/>
          <p:cNvSpPr>
            <a:spLocks/>
          </p:cNvSpPr>
          <p:nvPr/>
        </p:nvSpPr>
        <p:spPr bwMode="auto">
          <a:xfrm>
            <a:off x="2974975" y="2249488"/>
            <a:ext cx="112713" cy="101600"/>
          </a:xfrm>
          <a:custGeom>
            <a:avLst/>
            <a:gdLst>
              <a:gd name="T0" fmla="*/ 2147483647 w 71"/>
              <a:gd name="T1" fmla="*/ 2147483647 h 64"/>
              <a:gd name="T2" fmla="*/ 0 w 71"/>
              <a:gd name="T3" fmla="*/ 0 h 64"/>
              <a:gd name="T4" fmla="*/ 2147483647 w 71"/>
              <a:gd name="T5" fmla="*/ 2147483647 h 64"/>
              <a:gd name="T6" fmla="*/ 2147483647 w 71"/>
              <a:gd name="T7" fmla="*/ 2147483647 h 64"/>
              <a:gd name="T8" fmla="*/ 0 60000 65536"/>
              <a:gd name="T9" fmla="*/ 0 60000 65536"/>
              <a:gd name="T10" fmla="*/ 0 60000 65536"/>
              <a:gd name="T11" fmla="*/ 0 60000 65536"/>
              <a:gd name="T12" fmla="*/ 0 w 71"/>
              <a:gd name="T13" fmla="*/ 0 h 64"/>
              <a:gd name="T14" fmla="*/ 71 w 71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" h="64">
                <a:moveTo>
                  <a:pt x="34" y="64"/>
                </a:moveTo>
                <a:lnTo>
                  <a:pt x="0" y="0"/>
                </a:lnTo>
                <a:lnTo>
                  <a:pt x="71" y="11"/>
                </a:lnTo>
                <a:lnTo>
                  <a:pt x="34" y="64"/>
                </a:lnTo>
                <a:close/>
              </a:path>
            </a:pathLst>
          </a:custGeom>
          <a:solidFill>
            <a:srgbClr val="4677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3303588" y="2854325"/>
            <a:ext cx="1268412" cy="174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3248025" y="2838450"/>
            <a:ext cx="84138" cy="182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3</a:t>
            </a:r>
            <a:endParaRPr lang="nl-NL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3330575" y="2838450"/>
            <a:ext cx="84138" cy="182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b</a:t>
            </a:r>
            <a:endParaRPr lang="nl-NL"/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3413125" y="2838450"/>
            <a:ext cx="85725" cy="182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3495675" y="2838450"/>
            <a:ext cx="1065213" cy="3651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Definitieve ETO</a:t>
            </a:r>
          </a:p>
          <a:p>
            <a:pPr defTabSz="914400"/>
            <a:r>
              <a:rPr lang="nl-NL" sz="1200">
                <a:solidFill>
                  <a:srgbClr val="000000"/>
                </a:solidFill>
              </a:rPr>
              <a:t>&gt; Connect EAB</a:t>
            </a:r>
            <a:endParaRPr lang="nl-NL"/>
          </a:p>
        </p:txBody>
      </p:sp>
      <p:sp>
        <p:nvSpPr>
          <p:cNvPr id="24635" name="Freeform 59"/>
          <p:cNvSpPr>
            <a:spLocks/>
          </p:cNvSpPr>
          <p:nvPr/>
        </p:nvSpPr>
        <p:spPr bwMode="auto">
          <a:xfrm>
            <a:off x="5189538" y="2144713"/>
            <a:ext cx="344487" cy="1662112"/>
          </a:xfrm>
          <a:custGeom>
            <a:avLst/>
            <a:gdLst>
              <a:gd name="T0" fmla="*/ 2147483647 w 217"/>
              <a:gd name="T1" fmla="*/ 2147483647 h 1047"/>
              <a:gd name="T2" fmla="*/ 2147483647 w 217"/>
              <a:gd name="T3" fmla="*/ 0 h 1047"/>
              <a:gd name="T4" fmla="*/ 0 60000 65536"/>
              <a:gd name="T5" fmla="*/ 0 60000 65536"/>
              <a:gd name="T6" fmla="*/ 0 w 217"/>
              <a:gd name="T7" fmla="*/ 0 h 1047"/>
              <a:gd name="T8" fmla="*/ 217 w 217"/>
              <a:gd name="T9" fmla="*/ 1047 h 10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7" h="1047">
                <a:moveTo>
                  <a:pt x="217" y="1047"/>
                </a:moveTo>
                <a:cubicBezTo>
                  <a:pt x="12" y="842"/>
                  <a:pt x="0" y="251"/>
                  <a:pt x="180" y="0"/>
                </a:cubicBezTo>
              </a:path>
            </a:pathLst>
          </a:custGeom>
          <a:noFill/>
          <a:ln w="3175" cap="rnd">
            <a:solidFill>
              <a:srgbClr val="4677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36" name="Freeform 60"/>
          <p:cNvSpPr>
            <a:spLocks/>
          </p:cNvSpPr>
          <p:nvPr/>
        </p:nvSpPr>
        <p:spPr bwMode="auto">
          <a:xfrm>
            <a:off x="5427663" y="2076450"/>
            <a:ext cx="106362" cy="111125"/>
          </a:xfrm>
          <a:custGeom>
            <a:avLst/>
            <a:gdLst>
              <a:gd name="T0" fmla="*/ 0 w 67"/>
              <a:gd name="T1" fmla="*/ 2147483647 h 70"/>
              <a:gd name="T2" fmla="*/ 2147483647 w 67"/>
              <a:gd name="T3" fmla="*/ 0 h 70"/>
              <a:gd name="T4" fmla="*/ 2147483647 w 67"/>
              <a:gd name="T5" fmla="*/ 2147483647 h 70"/>
              <a:gd name="T6" fmla="*/ 0 w 67"/>
              <a:gd name="T7" fmla="*/ 2147483647 h 70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70"/>
              <a:gd name="T14" fmla="*/ 67 w 67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70">
                <a:moveTo>
                  <a:pt x="0" y="29"/>
                </a:moveTo>
                <a:lnTo>
                  <a:pt x="67" y="0"/>
                </a:lnTo>
                <a:lnTo>
                  <a:pt x="50" y="70"/>
                </a:lnTo>
                <a:lnTo>
                  <a:pt x="0" y="29"/>
                </a:lnTo>
                <a:close/>
              </a:path>
            </a:pathLst>
          </a:custGeom>
          <a:solidFill>
            <a:srgbClr val="4677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4451350" y="2351088"/>
            <a:ext cx="1671638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4603750" y="2357438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2</a:t>
            </a:r>
            <a:endParaRPr lang="nl-NL"/>
          </a:p>
        </p:txBody>
      </p:sp>
      <p:sp>
        <p:nvSpPr>
          <p:cNvPr id="24639" name="Rectangle 63"/>
          <p:cNvSpPr>
            <a:spLocks noChangeArrowheads="1"/>
          </p:cNvSpPr>
          <p:nvPr/>
        </p:nvSpPr>
        <p:spPr bwMode="auto">
          <a:xfrm>
            <a:off x="4684713" y="2357438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c</a:t>
            </a:r>
            <a:endParaRPr lang="nl-NL"/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4757738" y="2357438"/>
            <a:ext cx="85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4840288" y="2357438"/>
            <a:ext cx="1181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Bevestiging order</a:t>
            </a:r>
            <a:endParaRPr lang="nl-NL"/>
          </a:p>
        </p:txBody>
      </p:sp>
      <p:sp>
        <p:nvSpPr>
          <p:cNvPr id="24642" name="Rectangle 66"/>
          <p:cNvSpPr>
            <a:spLocks noChangeArrowheads="1"/>
          </p:cNvSpPr>
          <p:nvPr/>
        </p:nvSpPr>
        <p:spPr bwMode="auto">
          <a:xfrm>
            <a:off x="4456113" y="2532063"/>
            <a:ext cx="1317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+ </a:t>
            </a:r>
            <a:endParaRPr lang="nl-NL"/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4584700" y="2532063"/>
            <a:ext cx="16033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indicatie aflevermoment</a:t>
            </a:r>
            <a:endParaRPr lang="nl-NL"/>
          </a:p>
        </p:txBody>
      </p:sp>
      <p:sp>
        <p:nvSpPr>
          <p:cNvPr id="24644" name="Line 68"/>
          <p:cNvSpPr>
            <a:spLocks noChangeShapeType="1"/>
          </p:cNvSpPr>
          <p:nvPr/>
        </p:nvSpPr>
        <p:spPr bwMode="auto">
          <a:xfrm flipV="1">
            <a:off x="2767013" y="2546350"/>
            <a:ext cx="0" cy="879475"/>
          </a:xfrm>
          <a:prstGeom prst="line">
            <a:avLst/>
          </a:prstGeom>
          <a:noFill/>
          <a:ln w="3175" cap="rnd">
            <a:solidFill>
              <a:srgbClr val="4677B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45" name="Freeform 69"/>
          <p:cNvSpPr>
            <a:spLocks/>
          </p:cNvSpPr>
          <p:nvPr/>
        </p:nvSpPr>
        <p:spPr bwMode="auto">
          <a:xfrm>
            <a:off x="2716213" y="2457450"/>
            <a:ext cx="101600" cy="103188"/>
          </a:xfrm>
          <a:custGeom>
            <a:avLst/>
            <a:gdLst>
              <a:gd name="T0" fmla="*/ 0 w 64"/>
              <a:gd name="T1" fmla="*/ 2147483647 h 65"/>
              <a:gd name="T2" fmla="*/ 2147483647 w 64"/>
              <a:gd name="T3" fmla="*/ 0 h 65"/>
              <a:gd name="T4" fmla="*/ 2147483647 w 64"/>
              <a:gd name="T5" fmla="*/ 2147483647 h 65"/>
              <a:gd name="T6" fmla="*/ 0 w 64"/>
              <a:gd name="T7" fmla="*/ 2147483647 h 65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65"/>
              <a:gd name="T14" fmla="*/ 64 w 64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65">
                <a:moveTo>
                  <a:pt x="0" y="65"/>
                </a:moveTo>
                <a:lnTo>
                  <a:pt x="32" y="0"/>
                </a:lnTo>
                <a:lnTo>
                  <a:pt x="64" y="65"/>
                </a:lnTo>
                <a:lnTo>
                  <a:pt x="0" y="65"/>
                </a:lnTo>
                <a:close/>
              </a:path>
            </a:pathLst>
          </a:custGeom>
          <a:solidFill>
            <a:srgbClr val="4677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2001838" y="2611438"/>
            <a:ext cx="1522412" cy="176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2005013" y="2614613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4</a:t>
            </a:r>
            <a:endParaRPr lang="nl-NL"/>
          </a:p>
        </p:txBody>
      </p:sp>
      <p:sp>
        <p:nvSpPr>
          <p:cNvPr id="24648" name="Rectangle 72"/>
          <p:cNvSpPr>
            <a:spLocks noChangeArrowheads="1"/>
          </p:cNvSpPr>
          <p:nvPr/>
        </p:nvSpPr>
        <p:spPr bwMode="auto">
          <a:xfrm>
            <a:off x="2087563" y="2614613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a</a:t>
            </a:r>
            <a:endParaRPr lang="nl-NL"/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2170113" y="2614613"/>
            <a:ext cx="85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2252663" y="2614613"/>
            <a:ext cx="13255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Uitvoering transport</a:t>
            </a:r>
            <a:endParaRPr lang="nl-NL"/>
          </a:p>
        </p:txBody>
      </p:sp>
      <p:sp>
        <p:nvSpPr>
          <p:cNvPr id="24658" name="Freeform 82"/>
          <p:cNvSpPr>
            <a:spLocks/>
          </p:cNvSpPr>
          <p:nvPr/>
        </p:nvSpPr>
        <p:spPr bwMode="auto">
          <a:xfrm>
            <a:off x="2455863" y="3425825"/>
            <a:ext cx="622300" cy="415925"/>
          </a:xfrm>
          <a:custGeom>
            <a:avLst/>
            <a:gdLst>
              <a:gd name="T0" fmla="*/ 0 w 1089"/>
              <a:gd name="T1" fmla="*/ 2147483647 h 726"/>
              <a:gd name="T2" fmla="*/ 2147483647 w 1089"/>
              <a:gd name="T3" fmla="*/ 0 h 726"/>
              <a:gd name="T4" fmla="*/ 2147483647 w 1089"/>
              <a:gd name="T5" fmla="*/ 2147483647 h 726"/>
              <a:gd name="T6" fmla="*/ 2147483647 w 1089"/>
              <a:gd name="T7" fmla="*/ 2147483647 h 726"/>
              <a:gd name="T8" fmla="*/ 2147483647 w 1089"/>
              <a:gd name="T9" fmla="*/ 2147483647 h 726"/>
              <a:gd name="T10" fmla="*/ 0 w 1089"/>
              <a:gd name="T11" fmla="*/ 2147483647 h 7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9"/>
              <a:gd name="T19" fmla="*/ 0 h 726"/>
              <a:gd name="T20" fmla="*/ 1089 w 1089"/>
              <a:gd name="T21" fmla="*/ 726 h 7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9" h="726">
                <a:moveTo>
                  <a:pt x="0" y="363"/>
                </a:moveTo>
                <a:cubicBezTo>
                  <a:pt x="0" y="162"/>
                  <a:pt x="244" y="0"/>
                  <a:pt x="544" y="0"/>
                </a:cubicBezTo>
                <a:cubicBezTo>
                  <a:pt x="845" y="0"/>
                  <a:pt x="1089" y="162"/>
                  <a:pt x="1089" y="363"/>
                </a:cubicBezTo>
                <a:cubicBezTo>
                  <a:pt x="1089" y="363"/>
                  <a:pt x="1089" y="363"/>
                  <a:pt x="1089" y="363"/>
                </a:cubicBezTo>
                <a:cubicBezTo>
                  <a:pt x="1089" y="563"/>
                  <a:pt x="845" y="726"/>
                  <a:pt x="544" y="726"/>
                </a:cubicBezTo>
                <a:cubicBezTo>
                  <a:pt x="244" y="726"/>
                  <a:pt x="0" y="563"/>
                  <a:pt x="0" y="363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59" name="Freeform 83"/>
          <p:cNvSpPr>
            <a:spLocks/>
          </p:cNvSpPr>
          <p:nvPr/>
        </p:nvSpPr>
        <p:spPr bwMode="auto">
          <a:xfrm>
            <a:off x="2455863" y="3425825"/>
            <a:ext cx="622300" cy="415925"/>
          </a:xfrm>
          <a:custGeom>
            <a:avLst/>
            <a:gdLst>
              <a:gd name="T0" fmla="*/ 0 w 392"/>
              <a:gd name="T1" fmla="*/ 2147483647 h 262"/>
              <a:gd name="T2" fmla="*/ 2147483647 w 392"/>
              <a:gd name="T3" fmla="*/ 0 h 262"/>
              <a:gd name="T4" fmla="*/ 2147483647 w 392"/>
              <a:gd name="T5" fmla="*/ 2147483647 h 262"/>
              <a:gd name="T6" fmla="*/ 2147483647 w 392"/>
              <a:gd name="T7" fmla="*/ 2147483647 h 262"/>
              <a:gd name="T8" fmla="*/ 2147483647 w 392"/>
              <a:gd name="T9" fmla="*/ 2147483647 h 262"/>
              <a:gd name="T10" fmla="*/ 0 w 392"/>
              <a:gd name="T11" fmla="*/ 2147483647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2"/>
              <a:gd name="T19" fmla="*/ 0 h 262"/>
              <a:gd name="T20" fmla="*/ 392 w 392"/>
              <a:gd name="T21" fmla="*/ 262 h 2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2" h="262">
                <a:moveTo>
                  <a:pt x="0" y="131"/>
                </a:moveTo>
                <a:cubicBezTo>
                  <a:pt x="0" y="58"/>
                  <a:pt x="88" y="0"/>
                  <a:pt x="196" y="0"/>
                </a:cubicBezTo>
                <a:cubicBezTo>
                  <a:pt x="304" y="0"/>
                  <a:pt x="392" y="58"/>
                  <a:pt x="392" y="131"/>
                </a:cubicBezTo>
                <a:cubicBezTo>
                  <a:pt x="392" y="131"/>
                  <a:pt x="392" y="131"/>
                  <a:pt x="392" y="131"/>
                </a:cubicBezTo>
                <a:cubicBezTo>
                  <a:pt x="392" y="203"/>
                  <a:pt x="304" y="262"/>
                  <a:pt x="196" y="262"/>
                </a:cubicBezTo>
                <a:cubicBezTo>
                  <a:pt x="88" y="262"/>
                  <a:pt x="0" y="203"/>
                  <a:pt x="0" y="131"/>
                </a:cubicBezTo>
              </a:path>
            </a:pathLst>
          </a:custGeom>
          <a:noFill/>
          <a:ln w="317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60" name="Rectangle 84"/>
          <p:cNvSpPr>
            <a:spLocks noChangeArrowheads="1"/>
          </p:cNvSpPr>
          <p:nvPr/>
        </p:nvSpPr>
        <p:spPr bwMode="auto">
          <a:xfrm>
            <a:off x="2544763" y="354647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5</a:t>
            </a:r>
            <a:endParaRPr lang="nl-NL"/>
          </a:p>
        </p:txBody>
      </p:sp>
      <p:sp>
        <p:nvSpPr>
          <p:cNvPr id="24661" name="Rectangle 85"/>
          <p:cNvSpPr>
            <a:spLocks noChangeArrowheads="1"/>
          </p:cNvSpPr>
          <p:nvPr/>
        </p:nvSpPr>
        <p:spPr bwMode="auto">
          <a:xfrm>
            <a:off x="2627313" y="3546475"/>
            <a:ext cx="85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662" name="Rectangle 86"/>
          <p:cNvSpPr>
            <a:spLocks noChangeArrowheads="1"/>
          </p:cNvSpPr>
          <p:nvPr/>
        </p:nvSpPr>
        <p:spPr bwMode="auto">
          <a:xfrm>
            <a:off x="2709863" y="3546475"/>
            <a:ext cx="93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T</a:t>
            </a:r>
            <a:endParaRPr lang="nl-NL"/>
          </a:p>
        </p:txBody>
      </p:sp>
      <p:sp>
        <p:nvSpPr>
          <p:cNvPr id="24663" name="Rectangle 87"/>
          <p:cNvSpPr>
            <a:spLocks noChangeArrowheads="1"/>
          </p:cNvSpPr>
          <p:nvPr/>
        </p:nvSpPr>
        <p:spPr bwMode="auto">
          <a:xfrm>
            <a:off x="2800350" y="354647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&amp;</a:t>
            </a:r>
            <a:endParaRPr lang="nl-NL"/>
          </a:p>
        </p:txBody>
      </p:sp>
      <p:sp>
        <p:nvSpPr>
          <p:cNvPr id="24664" name="Rectangle 88"/>
          <p:cNvSpPr>
            <a:spLocks noChangeArrowheads="1"/>
          </p:cNvSpPr>
          <p:nvPr/>
        </p:nvSpPr>
        <p:spPr bwMode="auto">
          <a:xfrm>
            <a:off x="2901950" y="3546475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T</a:t>
            </a:r>
            <a:endParaRPr lang="nl-NL"/>
          </a:p>
        </p:txBody>
      </p:sp>
      <p:sp>
        <p:nvSpPr>
          <p:cNvPr id="24665" name="Freeform 89"/>
          <p:cNvSpPr>
            <a:spLocks/>
          </p:cNvSpPr>
          <p:nvPr/>
        </p:nvSpPr>
        <p:spPr bwMode="auto">
          <a:xfrm>
            <a:off x="2455863" y="2043113"/>
            <a:ext cx="622300" cy="414337"/>
          </a:xfrm>
          <a:custGeom>
            <a:avLst/>
            <a:gdLst>
              <a:gd name="T0" fmla="*/ 0 w 1089"/>
              <a:gd name="T1" fmla="*/ 2147483647 h 726"/>
              <a:gd name="T2" fmla="*/ 2147483647 w 1089"/>
              <a:gd name="T3" fmla="*/ 0 h 726"/>
              <a:gd name="T4" fmla="*/ 2147483647 w 1089"/>
              <a:gd name="T5" fmla="*/ 2147483647 h 726"/>
              <a:gd name="T6" fmla="*/ 2147483647 w 1089"/>
              <a:gd name="T7" fmla="*/ 2147483647 h 726"/>
              <a:gd name="T8" fmla="*/ 2147483647 w 1089"/>
              <a:gd name="T9" fmla="*/ 2147483647 h 726"/>
              <a:gd name="T10" fmla="*/ 0 w 1089"/>
              <a:gd name="T11" fmla="*/ 2147483647 h 7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9"/>
              <a:gd name="T19" fmla="*/ 0 h 726"/>
              <a:gd name="T20" fmla="*/ 1089 w 1089"/>
              <a:gd name="T21" fmla="*/ 726 h 7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9" h="726">
                <a:moveTo>
                  <a:pt x="0" y="363"/>
                </a:moveTo>
                <a:cubicBezTo>
                  <a:pt x="0" y="162"/>
                  <a:pt x="244" y="0"/>
                  <a:pt x="544" y="0"/>
                </a:cubicBezTo>
                <a:cubicBezTo>
                  <a:pt x="845" y="0"/>
                  <a:pt x="1089" y="162"/>
                  <a:pt x="1089" y="363"/>
                </a:cubicBezTo>
                <a:cubicBezTo>
                  <a:pt x="1089" y="363"/>
                  <a:pt x="1089" y="363"/>
                  <a:pt x="1089" y="363"/>
                </a:cubicBezTo>
                <a:cubicBezTo>
                  <a:pt x="1089" y="563"/>
                  <a:pt x="845" y="726"/>
                  <a:pt x="544" y="726"/>
                </a:cubicBezTo>
                <a:cubicBezTo>
                  <a:pt x="244" y="726"/>
                  <a:pt x="0" y="563"/>
                  <a:pt x="0" y="363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66" name="Freeform 90"/>
          <p:cNvSpPr>
            <a:spLocks/>
          </p:cNvSpPr>
          <p:nvPr/>
        </p:nvSpPr>
        <p:spPr bwMode="auto">
          <a:xfrm>
            <a:off x="2455863" y="2043113"/>
            <a:ext cx="622300" cy="414337"/>
          </a:xfrm>
          <a:custGeom>
            <a:avLst/>
            <a:gdLst>
              <a:gd name="T0" fmla="*/ 0 w 392"/>
              <a:gd name="T1" fmla="*/ 2147483647 h 261"/>
              <a:gd name="T2" fmla="*/ 2147483647 w 392"/>
              <a:gd name="T3" fmla="*/ 0 h 261"/>
              <a:gd name="T4" fmla="*/ 2147483647 w 392"/>
              <a:gd name="T5" fmla="*/ 2147483647 h 261"/>
              <a:gd name="T6" fmla="*/ 2147483647 w 392"/>
              <a:gd name="T7" fmla="*/ 2147483647 h 261"/>
              <a:gd name="T8" fmla="*/ 2147483647 w 392"/>
              <a:gd name="T9" fmla="*/ 2147483647 h 261"/>
              <a:gd name="T10" fmla="*/ 0 w 392"/>
              <a:gd name="T11" fmla="*/ 2147483647 h 2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2"/>
              <a:gd name="T19" fmla="*/ 0 h 261"/>
              <a:gd name="T20" fmla="*/ 392 w 392"/>
              <a:gd name="T21" fmla="*/ 261 h 2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2" h="261">
                <a:moveTo>
                  <a:pt x="0" y="130"/>
                </a:moveTo>
                <a:cubicBezTo>
                  <a:pt x="0" y="58"/>
                  <a:pt x="88" y="0"/>
                  <a:pt x="196" y="0"/>
                </a:cubicBezTo>
                <a:cubicBezTo>
                  <a:pt x="304" y="0"/>
                  <a:pt x="392" y="58"/>
                  <a:pt x="392" y="130"/>
                </a:cubicBezTo>
                <a:cubicBezTo>
                  <a:pt x="392" y="130"/>
                  <a:pt x="392" y="130"/>
                  <a:pt x="392" y="130"/>
                </a:cubicBezTo>
                <a:cubicBezTo>
                  <a:pt x="392" y="202"/>
                  <a:pt x="304" y="261"/>
                  <a:pt x="196" y="261"/>
                </a:cubicBezTo>
                <a:cubicBezTo>
                  <a:pt x="88" y="261"/>
                  <a:pt x="0" y="202"/>
                  <a:pt x="0" y="130"/>
                </a:cubicBezTo>
              </a:path>
            </a:pathLst>
          </a:custGeom>
          <a:noFill/>
          <a:ln w="317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67" name="Rectangle 91"/>
          <p:cNvSpPr>
            <a:spLocks noChangeArrowheads="1"/>
          </p:cNvSpPr>
          <p:nvPr/>
        </p:nvSpPr>
        <p:spPr bwMode="auto">
          <a:xfrm>
            <a:off x="2544763" y="2165350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5</a:t>
            </a:r>
            <a:endParaRPr lang="nl-NL"/>
          </a:p>
        </p:txBody>
      </p:sp>
      <p:sp>
        <p:nvSpPr>
          <p:cNvPr id="24668" name="Rectangle 92"/>
          <p:cNvSpPr>
            <a:spLocks noChangeArrowheads="1"/>
          </p:cNvSpPr>
          <p:nvPr/>
        </p:nvSpPr>
        <p:spPr bwMode="auto">
          <a:xfrm>
            <a:off x="2627313" y="2165350"/>
            <a:ext cx="85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669" name="Rectangle 93"/>
          <p:cNvSpPr>
            <a:spLocks noChangeArrowheads="1"/>
          </p:cNvSpPr>
          <p:nvPr/>
        </p:nvSpPr>
        <p:spPr bwMode="auto">
          <a:xfrm>
            <a:off x="2709863" y="2165350"/>
            <a:ext cx="93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T</a:t>
            </a:r>
            <a:endParaRPr lang="nl-NL"/>
          </a:p>
        </p:txBody>
      </p:sp>
      <p:sp>
        <p:nvSpPr>
          <p:cNvPr id="24670" name="Rectangle 94"/>
          <p:cNvSpPr>
            <a:spLocks noChangeArrowheads="1"/>
          </p:cNvSpPr>
          <p:nvPr/>
        </p:nvSpPr>
        <p:spPr bwMode="auto">
          <a:xfrm>
            <a:off x="2800350" y="216535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&amp;</a:t>
            </a:r>
            <a:endParaRPr lang="nl-NL"/>
          </a:p>
        </p:txBody>
      </p:sp>
      <p:sp>
        <p:nvSpPr>
          <p:cNvPr id="24671" name="Rectangle 95"/>
          <p:cNvSpPr>
            <a:spLocks noChangeArrowheads="1"/>
          </p:cNvSpPr>
          <p:nvPr/>
        </p:nvSpPr>
        <p:spPr bwMode="auto">
          <a:xfrm>
            <a:off x="2901950" y="2165350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T</a:t>
            </a:r>
            <a:endParaRPr lang="nl-NL"/>
          </a:p>
        </p:txBody>
      </p:sp>
      <p:sp>
        <p:nvSpPr>
          <p:cNvPr id="24672" name="Freeform 96"/>
          <p:cNvSpPr>
            <a:spLocks/>
          </p:cNvSpPr>
          <p:nvPr/>
        </p:nvSpPr>
        <p:spPr bwMode="auto">
          <a:xfrm>
            <a:off x="3251200" y="1524000"/>
            <a:ext cx="622300" cy="414338"/>
          </a:xfrm>
          <a:custGeom>
            <a:avLst/>
            <a:gdLst>
              <a:gd name="T0" fmla="*/ 0 w 1088"/>
              <a:gd name="T1" fmla="*/ 2147483647 h 726"/>
              <a:gd name="T2" fmla="*/ 2147483647 w 1088"/>
              <a:gd name="T3" fmla="*/ 0 h 726"/>
              <a:gd name="T4" fmla="*/ 2147483647 w 1088"/>
              <a:gd name="T5" fmla="*/ 2147483647 h 726"/>
              <a:gd name="T6" fmla="*/ 2147483647 w 1088"/>
              <a:gd name="T7" fmla="*/ 2147483647 h 726"/>
              <a:gd name="T8" fmla="*/ 2147483647 w 1088"/>
              <a:gd name="T9" fmla="*/ 2147483647 h 726"/>
              <a:gd name="T10" fmla="*/ 0 w 1088"/>
              <a:gd name="T11" fmla="*/ 2147483647 h 7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8"/>
              <a:gd name="T19" fmla="*/ 0 h 726"/>
              <a:gd name="T20" fmla="*/ 1088 w 1088"/>
              <a:gd name="T21" fmla="*/ 726 h 7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8" h="726">
                <a:moveTo>
                  <a:pt x="0" y="363"/>
                </a:moveTo>
                <a:cubicBezTo>
                  <a:pt x="0" y="162"/>
                  <a:pt x="244" y="0"/>
                  <a:pt x="544" y="0"/>
                </a:cubicBezTo>
                <a:cubicBezTo>
                  <a:pt x="845" y="0"/>
                  <a:pt x="1088" y="162"/>
                  <a:pt x="1088" y="363"/>
                </a:cubicBezTo>
                <a:cubicBezTo>
                  <a:pt x="1088" y="363"/>
                  <a:pt x="1088" y="363"/>
                  <a:pt x="1088" y="363"/>
                </a:cubicBezTo>
                <a:cubicBezTo>
                  <a:pt x="1088" y="563"/>
                  <a:pt x="845" y="726"/>
                  <a:pt x="544" y="726"/>
                </a:cubicBezTo>
                <a:cubicBezTo>
                  <a:pt x="244" y="726"/>
                  <a:pt x="0" y="563"/>
                  <a:pt x="0" y="363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73" name="Freeform 97"/>
          <p:cNvSpPr>
            <a:spLocks/>
          </p:cNvSpPr>
          <p:nvPr/>
        </p:nvSpPr>
        <p:spPr bwMode="auto">
          <a:xfrm>
            <a:off x="3251200" y="1524000"/>
            <a:ext cx="622300" cy="414338"/>
          </a:xfrm>
          <a:custGeom>
            <a:avLst/>
            <a:gdLst>
              <a:gd name="T0" fmla="*/ 0 w 392"/>
              <a:gd name="T1" fmla="*/ 2147483647 h 261"/>
              <a:gd name="T2" fmla="*/ 2147483647 w 392"/>
              <a:gd name="T3" fmla="*/ 0 h 261"/>
              <a:gd name="T4" fmla="*/ 2147483647 w 392"/>
              <a:gd name="T5" fmla="*/ 2147483647 h 261"/>
              <a:gd name="T6" fmla="*/ 2147483647 w 392"/>
              <a:gd name="T7" fmla="*/ 2147483647 h 261"/>
              <a:gd name="T8" fmla="*/ 2147483647 w 392"/>
              <a:gd name="T9" fmla="*/ 2147483647 h 261"/>
              <a:gd name="T10" fmla="*/ 0 w 392"/>
              <a:gd name="T11" fmla="*/ 2147483647 h 2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2"/>
              <a:gd name="T19" fmla="*/ 0 h 261"/>
              <a:gd name="T20" fmla="*/ 392 w 392"/>
              <a:gd name="T21" fmla="*/ 261 h 2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2" h="261">
                <a:moveTo>
                  <a:pt x="0" y="131"/>
                </a:moveTo>
                <a:cubicBezTo>
                  <a:pt x="0" y="58"/>
                  <a:pt x="88" y="0"/>
                  <a:pt x="196" y="0"/>
                </a:cubicBezTo>
                <a:cubicBezTo>
                  <a:pt x="304" y="0"/>
                  <a:pt x="392" y="58"/>
                  <a:pt x="392" y="131"/>
                </a:cubicBezTo>
                <a:cubicBezTo>
                  <a:pt x="392" y="131"/>
                  <a:pt x="392" y="131"/>
                  <a:pt x="392" y="131"/>
                </a:cubicBezTo>
                <a:cubicBezTo>
                  <a:pt x="392" y="203"/>
                  <a:pt x="304" y="261"/>
                  <a:pt x="196" y="261"/>
                </a:cubicBezTo>
                <a:cubicBezTo>
                  <a:pt x="88" y="261"/>
                  <a:pt x="0" y="203"/>
                  <a:pt x="0" y="131"/>
                </a:cubicBezTo>
              </a:path>
            </a:pathLst>
          </a:custGeom>
          <a:noFill/>
          <a:ln w="317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74" name="Rectangle 98"/>
          <p:cNvSpPr>
            <a:spLocks noChangeArrowheads="1"/>
          </p:cNvSpPr>
          <p:nvPr/>
        </p:nvSpPr>
        <p:spPr bwMode="auto">
          <a:xfrm>
            <a:off x="3340100" y="1644650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5</a:t>
            </a:r>
            <a:endParaRPr lang="nl-NL"/>
          </a:p>
        </p:txBody>
      </p:sp>
      <p:sp>
        <p:nvSpPr>
          <p:cNvPr id="24675" name="Rectangle 99"/>
          <p:cNvSpPr>
            <a:spLocks noChangeArrowheads="1"/>
          </p:cNvSpPr>
          <p:nvPr/>
        </p:nvSpPr>
        <p:spPr bwMode="auto">
          <a:xfrm>
            <a:off x="3422650" y="1644650"/>
            <a:ext cx="85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676" name="Rectangle 100"/>
          <p:cNvSpPr>
            <a:spLocks noChangeArrowheads="1"/>
          </p:cNvSpPr>
          <p:nvPr/>
        </p:nvSpPr>
        <p:spPr bwMode="auto">
          <a:xfrm>
            <a:off x="3505200" y="1644650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T</a:t>
            </a:r>
            <a:endParaRPr lang="nl-NL"/>
          </a:p>
        </p:txBody>
      </p:sp>
      <p:sp>
        <p:nvSpPr>
          <p:cNvPr id="24677" name="Rectangle 101"/>
          <p:cNvSpPr>
            <a:spLocks noChangeArrowheads="1"/>
          </p:cNvSpPr>
          <p:nvPr/>
        </p:nvSpPr>
        <p:spPr bwMode="auto">
          <a:xfrm>
            <a:off x="3597275" y="164465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&amp;</a:t>
            </a:r>
            <a:endParaRPr lang="nl-NL"/>
          </a:p>
        </p:txBody>
      </p:sp>
      <p:sp>
        <p:nvSpPr>
          <p:cNvPr id="24678" name="Rectangle 102"/>
          <p:cNvSpPr>
            <a:spLocks noChangeArrowheads="1"/>
          </p:cNvSpPr>
          <p:nvPr/>
        </p:nvSpPr>
        <p:spPr bwMode="auto">
          <a:xfrm>
            <a:off x="3687763" y="1644650"/>
            <a:ext cx="93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T</a:t>
            </a:r>
            <a:endParaRPr lang="nl-NL"/>
          </a:p>
        </p:txBody>
      </p:sp>
      <p:sp>
        <p:nvSpPr>
          <p:cNvPr id="24679" name="Line 103"/>
          <p:cNvSpPr>
            <a:spLocks noChangeShapeType="1"/>
          </p:cNvSpPr>
          <p:nvPr/>
        </p:nvSpPr>
        <p:spPr bwMode="auto">
          <a:xfrm>
            <a:off x="3873500" y="1731963"/>
            <a:ext cx="1155700" cy="0"/>
          </a:xfrm>
          <a:prstGeom prst="line">
            <a:avLst/>
          </a:prstGeom>
          <a:noFill/>
          <a:ln w="3175" cap="rnd">
            <a:solidFill>
              <a:srgbClr val="4677B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80" name="Freeform 104"/>
          <p:cNvSpPr>
            <a:spLocks/>
          </p:cNvSpPr>
          <p:nvPr/>
        </p:nvSpPr>
        <p:spPr bwMode="auto">
          <a:xfrm>
            <a:off x="5016500" y="1679575"/>
            <a:ext cx="101600" cy="103188"/>
          </a:xfrm>
          <a:custGeom>
            <a:avLst/>
            <a:gdLst>
              <a:gd name="T0" fmla="*/ 0 w 64"/>
              <a:gd name="T1" fmla="*/ 0 h 65"/>
              <a:gd name="T2" fmla="*/ 2147483647 w 64"/>
              <a:gd name="T3" fmla="*/ 2147483647 h 65"/>
              <a:gd name="T4" fmla="*/ 0 w 64"/>
              <a:gd name="T5" fmla="*/ 2147483647 h 65"/>
              <a:gd name="T6" fmla="*/ 0 w 64"/>
              <a:gd name="T7" fmla="*/ 0 h 65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65"/>
              <a:gd name="T14" fmla="*/ 64 w 64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65">
                <a:moveTo>
                  <a:pt x="0" y="0"/>
                </a:moveTo>
                <a:lnTo>
                  <a:pt x="64" y="33"/>
                </a:lnTo>
                <a:lnTo>
                  <a:pt x="0" y="65"/>
                </a:lnTo>
                <a:lnTo>
                  <a:pt x="0" y="0"/>
                </a:lnTo>
                <a:close/>
              </a:path>
            </a:pathLst>
          </a:custGeom>
          <a:solidFill>
            <a:srgbClr val="4677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81" name="Rectangle 105"/>
          <p:cNvSpPr>
            <a:spLocks noChangeArrowheads="1"/>
          </p:cNvSpPr>
          <p:nvPr/>
        </p:nvSpPr>
        <p:spPr bwMode="auto">
          <a:xfrm>
            <a:off x="4100513" y="1643063"/>
            <a:ext cx="781050" cy="176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82" name="Rectangle 106"/>
          <p:cNvSpPr>
            <a:spLocks noChangeArrowheads="1"/>
          </p:cNvSpPr>
          <p:nvPr/>
        </p:nvSpPr>
        <p:spPr bwMode="auto">
          <a:xfrm>
            <a:off x="4108450" y="1644650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6</a:t>
            </a:r>
            <a:endParaRPr lang="nl-NL"/>
          </a:p>
        </p:txBody>
      </p:sp>
      <p:sp>
        <p:nvSpPr>
          <p:cNvPr id="24683" name="Rectangle 107"/>
          <p:cNvSpPr>
            <a:spLocks noChangeArrowheads="1"/>
          </p:cNvSpPr>
          <p:nvPr/>
        </p:nvSpPr>
        <p:spPr bwMode="auto">
          <a:xfrm>
            <a:off x="4191000" y="1644650"/>
            <a:ext cx="85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684" name="Rectangle 108"/>
          <p:cNvSpPr>
            <a:spLocks noChangeArrowheads="1"/>
          </p:cNvSpPr>
          <p:nvPr/>
        </p:nvSpPr>
        <p:spPr bwMode="auto">
          <a:xfrm>
            <a:off x="4264025" y="1644650"/>
            <a:ext cx="6413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Afleveren</a:t>
            </a:r>
            <a:endParaRPr lang="nl-NL"/>
          </a:p>
        </p:txBody>
      </p:sp>
      <p:sp>
        <p:nvSpPr>
          <p:cNvPr id="24685" name="Freeform 109"/>
          <p:cNvSpPr>
            <a:spLocks/>
          </p:cNvSpPr>
          <p:nvPr/>
        </p:nvSpPr>
        <p:spPr bwMode="auto">
          <a:xfrm>
            <a:off x="5118100" y="1524000"/>
            <a:ext cx="622300" cy="414338"/>
          </a:xfrm>
          <a:custGeom>
            <a:avLst/>
            <a:gdLst>
              <a:gd name="T0" fmla="*/ 0 w 1089"/>
              <a:gd name="T1" fmla="*/ 2147483647 h 726"/>
              <a:gd name="T2" fmla="*/ 2147483647 w 1089"/>
              <a:gd name="T3" fmla="*/ 0 h 726"/>
              <a:gd name="T4" fmla="*/ 2147483647 w 1089"/>
              <a:gd name="T5" fmla="*/ 2147483647 h 726"/>
              <a:gd name="T6" fmla="*/ 2147483647 w 1089"/>
              <a:gd name="T7" fmla="*/ 2147483647 h 726"/>
              <a:gd name="T8" fmla="*/ 2147483647 w 1089"/>
              <a:gd name="T9" fmla="*/ 2147483647 h 726"/>
              <a:gd name="T10" fmla="*/ 0 w 1089"/>
              <a:gd name="T11" fmla="*/ 2147483647 h 7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9"/>
              <a:gd name="T19" fmla="*/ 0 h 726"/>
              <a:gd name="T20" fmla="*/ 1089 w 1089"/>
              <a:gd name="T21" fmla="*/ 726 h 7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9" h="726">
                <a:moveTo>
                  <a:pt x="0" y="363"/>
                </a:moveTo>
                <a:cubicBezTo>
                  <a:pt x="0" y="162"/>
                  <a:pt x="244" y="0"/>
                  <a:pt x="545" y="0"/>
                </a:cubicBezTo>
                <a:cubicBezTo>
                  <a:pt x="845" y="0"/>
                  <a:pt x="1089" y="162"/>
                  <a:pt x="1089" y="363"/>
                </a:cubicBezTo>
                <a:cubicBezTo>
                  <a:pt x="1089" y="363"/>
                  <a:pt x="1089" y="363"/>
                  <a:pt x="1089" y="363"/>
                </a:cubicBezTo>
                <a:cubicBezTo>
                  <a:pt x="1089" y="563"/>
                  <a:pt x="845" y="726"/>
                  <a:pt x="545" y="726"/>
                </a:cubicBezTo>
                <a:cubicBezTo>
                  <a:pt x="244" y="726"/>
                  <a:pt x="0" y="563"/>
                  <a:pt x="0" y="363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86" name="Freeform 110"/>
          <p:cNvSpPr>
            <a:spLocks/>
          </p:cNvSpPr>
          <p:nvPr/>
        </p:nvSpPr>
        <p:spPr bwMode="auto">
          <a:xfrm>
            <a:off x="5118100" y="1524000"/>
            <a:ext cx="622300" cy="414338"/>
          </a:xfrm>
          <a:custGeom>
            <a:avLst/>
            <a:gdLst>
              <a:gd name="T0" fmla="*/ 0 w 392"/>
              <a:gd name="T1" fmla="*/ 2147483647 h 261"/>
              <a:gd name="T2" fmla="*/ 2147483647 w 392"/>
              <a:gd name="T3" fmla="*/ 0 h 261"/>
              <a:gd name="T4" fmla="*/ 2147483647 w 392"/>
              <a:gd name="T5" fmla="*/ 2147483647 h 261"/>
              <a:gd name="T6" fmla="*/ 2147483647 w 392"/>
              <a:gd name="T7" fmla="*/ 2147483647 h 261"/>
              <a:gd name="T8" fmla="*/ 2147483647 w 392"/>
              <a:gd name="T9" fmla="*/ 2147483647 h 261"/>
              <a:gd name="T10" fmla="*/ 0 w 392"/>
              <a:gd name="T11" fmla="*/ 2147483647 h 2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2"/>
              <a:gd name="T19" fmla="*/ 0 h 261"/>
              <a:gd name="T20" fmla="*/ 392 w 392"/>
              <a:gd name="T21" fmla="*/ 261 h 2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2" h="261">
                <a:moveTo>
                  <a:pt x="0" y="131"/>
                </a:moveTo>
                <a:cubicBezTo>
                  <a:pt x="0" y="58"/>
                  <a:pt x="88" y="0"/>
                  <a:pt x="196" y="0"/>
                </a:cubicBezTo>
                <a:cubicBezTo>
                  <a:pt x="304" y="0"/>
                  <a:pt x="392" y="58"/>
                  <a:pt x="392" y="131"/>
                </a:cubicBezTo>
                <a:cubicBezTo>
                  <a:pt x="392" y="131"/>
                  <a:pt x="392" y="131"/>
                  <a:pt x="392" y="131"/>
                </a:cubicBezTo>
                <a:cubicBezTo>
                  <a:pt x="392" y="203"/>
                  <a:pt x="304" y="261"/>
                  <a:pt x="196" y="261"/>
                </a:cubicBezTo>
                <a:cubicBezTo>
                  <a:pt x="88" y="261"/>
                  <a:pt x="0" y="203"/>
                  <a:pt x="0" y="131"/>
                </a:cubicBezTo>
              </a:path>
            </a:pathLst>
          </a:custGeom>
          <a:noFill/>
          <a:ln w="317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87" name="Rectangle 111"/>
          <p:cNvSpPr>
            <a:spLocks noChangeArrowheads="1"/>
          </p:cNvSpPr>
          <p:nvPr/>
        </p:nvSpPr>
        <p:spPr bwMode="auto">
          <a:xfrm>
            <a:off x="5207000" y="1644650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5</a:t>
            </a:r>
            <a:endParaRPr lang="nl-NL"/>
          </a:p>
        </p:txBody>
      </p:sp>
      <p:sp>
        <p:nvSpPr>
          <p:cNvPr id="24688" name="Rectangle 112"/>
          <p:cNvSpPr>
            <a:spLocks noChangeArrowheads="1"/>
          </p:cNvSpPr>
          <p:nvPr/>
        </p:nvSpPr>
        <p:spPr bwMode="auto">
          <a:xfrm>
            <a:off x="5289550" y="1644650"/>
            <a:ext cx="85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689" name="Rectangle 113"/>
          <p:cNvSpPr>
            <a:spLocks noChangeArrowheads="1"/>
          </p:cNvSpPr>
          <p:nvPr/>
        </p:nvSpPr>
        <p:spPr bwMode="auto">
          <a:xfrm>
            <a:off x="5372100" y="1644650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T</a:t>
            </a:r>
            <a:endParaRPr lang="nl-NL"/>
          </a:p>
        </p:txBody>
      </p:sp>
      <p:sp>
        <p:nvSpPr>
          <p:cNvPr id="24690" name="Rectangle 114"/>
          <p:cNvSpPr>
            <a:spLocks noChangeArrowheads="1"/>
          </p:cNvSpPr>
          <p:nvPr/>
        </p:nvSpPr>
        <p:spPr bwMode="auto">
          <a:xfrm>
            <a:off x="5462588" y="164465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&amp;</a:t>
            </a:r>
            <a:endParaRPr lang="nl-NL"/>
          </a:p>
        </p:txBody>
      </p:sp>
      <p:sp>
        <p:nvSpPr>
          <p:cNvPr id="24691" name="Rectangle 115"/>
          <p:cNvSpPr>
            <a:spLocks noChangeArrowheads="1"/>
          </p:cNvSpPr>
          <p:nvPr/>
        </p:nvSpPr>
        <p:spPr bwMode="auto">
          <a:xfrm>
            <a:off x="5564188" y="1644650"/>
            <a:ext cx="93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T</a:t>
            </a:r>
            <a:endParaRPr lang="nl-NL"/>
          </a:p>
        </p:txBody>
      </p:sp>
      <p:sp>
        <p:nvSpPr>
          <p:cNvPr id="24692" name="Rectangle 116"/>
          <p:cNvSpPr>
            <a:spLocks noChangeArrowheads="1"/>
          </p:cNvSpPr>
          <p:nvPr/>
        </p:nvSpPr>
        <p:spPr bwMode="auto">
          <a:xfrm>
            <a:off x="2076450" y="5016500"/>
            <a:ext cx="1382713" cy="863600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93" name="Rectangle 117"/>
          <p:cNvSpPr>
            <a:spLocks noChangeArrowheads="1"/>
          </p:cNvSpPr>
          <p:nvPr/>
        </p:nvSpPr>
        <p:spPr bwMode="auto">
          <a:xfrm>
            <a:off x="2076450" y="5016500"/>
            <a:ext cx="1382713" cy="86360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94" name="Rectangle 118"/>
          <p:cNvSpPr>
            <a:spLocks noChangeArrowheads="1"/>
          </p:cNvSpPr>
          <p:nvPr/>
        </p:nvSpPr>
        <p:spPr bwMode="auto">
          <a:xfrm>
            <a:off x="2425700" y="5240338"/>
            <a:ext cx="749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400">
                <a:solidFill>
                  <a:srgbClr val="000000"/>
                </a:solidFill>
              </a:rPr>
              <a:t>Logistiek </a:t>
            </a:r>
            <a:endParaRPr lang="nl-NL"/>
          </a:p>
        </p:txBody>
      </p:sp>
      <p:sp>
        <p:nvSpPr>
          <p:cNvPr id="24695" name="Rectangle 119"/>
          <p:cNvSpPr>
            <a:spLocks noChangeArrowheads="1"/>
          </p:cNvSpPr>
          <p:nvPr/>
        </p:nvSpPr>
        <p:spPr bwMode="auto">
          <a:xfrm>
            <a:off x="2133600" y="5451475"/>
            <a:ext cx="1311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400">
                <a:solidFill>
                  <a:srgbClr val="000000"/>
                </a:solidFill>
              </a:rPr>
              <a:t>Dienstverlener B</a:t>
            </a:r>
            <a:endParaRPr lang="nl-NL"/>
          </a:p>
        </p:txBody>
      </p:sp>
      <p:sp>
        <p:nvSpPr>
          <p:cNvPr id="24696" name="Line 120"/>
          <p:cNvSpPr>
            <a:spLocks noChangeShapeType="1"/>
          </p:cNvSpPr>
          <p:nvPr/>
        </p:nvSpPr>
        <p:spPr bwMode="auto">
          <a:xfrm>
            <a:off x="2767013" y="4497388"/>
            <a:ext cx="0" cy="430212"/>
          </a:xfrm>
          <a:prstGeom prst="line">
            <a:avLst/>
          </a:prstGeom>
          <a:noFill/>
          <a:ln w="3175" cap="rnd">
            <a:solidFill>
              <a:srgbClr val="4677B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97" name="Freeform 121"/>
          <p:cNvSpPr>
            <a:spLocks/>
          </p:cNvSpPr>
          <p:nvPr/>
        </p:nvSpPr>
        <p:spPr bwMode="auto">
          <a:xfrm>
            <a:off x="2716213" y="4913313"/>
            <a:ext cx="101600" cy="103187"/>
          </a:xfrm>
          <a:custGeom>
            <a:avLst/>
            <a:gdLst>
              <a:gd name="T0" fmla="*/ 2147483647 w 64"/>
              <a:gd name="T1" fmla="*/ 0 h 65"/>
              <a:gd name="T2" fmla="*/ 2147483647 w 64"/>
              <a:gd name="T3" fmla="*/ 2147483647 h 65"/>
              <a:gd name="T4" fmla="*/ 0 w 64"/>
              <a:gd name="T5" fmla="*/ 0 h 65"/>
              <a:gd name="T6" fmla="*/ 2147483647 w 64"/>
              <a:gd name="T7" fmla="*/ 0 h 65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65"/>
              <a:gd name="T14" fmla="*/ 64 w 64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65">
                <a:moveTo>
                  <a:pt x="64" y="0"/>
                </a:moveTo>
                <a:lnTo>
                  <a:pt x="32" y="65"/>
                </a:lnTo>
                <a:lnTo>
                  <a:pt x="0" y="0"/>
                </a:lnTo>
                <a:lnTo>
                  <a:pt x="64" y="0"/>
                </a:lnTo>
                <a:close/>
              </a:path>
            </a:pathLst>
          </a:custGeom>
          <a:solidFill>
            <a:srgbClr val="4677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98" name="Rectangle 122"/>
          <p:cNvSpPr>
            <a:spLocks noChangeArrowheads="1"/>
          </p:cNvSpPr>
          <p:nvPr/>
        </p:nvSpPr>
        <p:spPr bwMode="auto">
          <a:xfrm>
            <a:off x="1712913" y="4668838"/>
            <a:ext cx="2098675" cy="176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99" name="Rectangle 123"/>
          <p:cNvSpPr>
            <a:spLocks noChangeArrowheads="1"/>
          </p:cNvSpPr>
          <p:nvPr/>
        </p:nvSpPr>
        <p:spPr bwMode="auto">
          <a:xfrm>
            <a:off x="1720850" y="4672013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3</a:t>
            </a:r>
            <a:endParaRPr lang="nl-NL"/>
          </a:p>
        </p:txBody>
      </p:sp>
      <p:sp>
        <p:nvSpPr>
          <p:cNvPr id="24700" name="Rectangle 124"/>
          <p:cNvSpPr>
            <a:spLocks noChangeArrowheads="1"/>
          </p:cNvSpPr>
          <p:nvPr/>
        </p:nvSpPr>
        <p:spPr bwMode="auto">
          <a:xfrm>
            <a:off x="1793875" y="467201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c</a:t>
            </a:r>
            <a:endParaRPr lang="nl-NL"/>
          </a:p>
        </p:txBody>
      </p:sp>
      <p:sp>
        <p:nvSpPr>
          <p:cNvPr id="24701" name="Rectangle 125"/>
          <p:cNvSpPr>
            <a:spLocks noChangeArrowheads="1"/>
          </p:cNvSpPr>
          <p:nvPr/>
        </p:nvSpPr>
        <p:spPr bwMode="auto">
          <a:xfrm>
            <a:off x="1866900" y="4672013"/>
            <a:ext cx="85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702" name="Rectangle 126"/>
          <p:cNvSpPr>
            <a:spLocks noChangeArrowheads="1"/>
          </p:cNvSpPr>
          <p:nvPr/>
        </p:nvSpPr>
        <p:spPr bwMode="auto">
          <a:xfrm>
            <a:off x="1949450" y="4672013"/>
            <a:ext cx="19367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ETO naar HubWays concept</a:t>
            </a:r>
            <a:endParaRPr lang="nl-NL"/>
          </a:p>
        </p:txBody>
      </p:sp>
      <p:sp>
        <p:nvSpPr>
          <p:cNvPr id="24710" name="Freeform 134"/>
          <p:cNvSpPr>
            <a:spLocks/>
          </p:cNvSpPr>
          <p:nvPr/>
        </p:nvSpPr>
        <p:spPr bwMode="auto">
          <a:xfrm>
            <a:off x="1635125" y="2392363"/>
            <a:ext cx="812800" cy="2832100"/>
          </a:xfrm>
          <a:custGeom>
            <a:avLst/>
            <a:gdLst>
              <a:gd name="T0" fmla="*/ 2147483647 w 512"/>
              <a:gd name="T1" fmla="*/ 2147483647 h 1784"/>
              <a:gd name="T2" fmla="*/ 0 w 512"/>
              <a:gd name="T3" fmla="*/ 2147483647 h 1784"/>
              <a:gd name="T4" fmla="*/ 2147483647 w 512"/>
              <a:gd name="T5" fmla="*/ 0 h 1784"/>
              <a:gd name="T6" fmla="*/ 0 60000 65536"/>
              <a:gd name="T7" fmla="*/ 0 60000 65536"/>
              <a:gd name="T8" fmla="*/ 0 60000 65536"/>
              <a:gd name="T9" fmla="*/ 0 w 512"/>
              <a:gd name="T10" fmla="*/ 0 h 1784"/>
              <a:gd name="T11" fmla="*/ 512 w 512"/>
              <a:gd name="T12" fmla="*/ 1784 h 17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2" h="1784">
                <a:moveTo>
                  <a:pt x="82" y="1784"/>
                </a:moveTo>
                <a:cubicBezTo>
                  <a:pt x="0" y="1784"/>
                  <a:pt x="0" y="1348"/>
                  <a:pt x="0" y="912"/>
                </a:cubicBezTo>
                <a:cubicBezTo>
                  <a:pt x="0" y="471"/>
                  <a:pt x="0" y="30"/>
                  <a:pt x="512" y="0"/>
                </a:cubicBezTo>
              </a:path>
            </a:pathLst>
          </a:custGeom>
          <a:noFill/>
          <a:ln w="3175" cap="rnd">
            <a:solidFill>
              <a:srgbClr val="4677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11" name="Freeform 135"/>
          <p:cNvSpPr>
            <a:spLocks/>
          </p:cNvSpPr>
          <p:nvPr/>
        </p:nvSpPr>
        <p:spPr bwMode="auto">
          <a:xfrm>
            <a:off x="2433638" y="2341563"/>
            <a:ext cx="104775" cy="103187"/>
          </a:xfrm>
          <a:custGeom>
            <a:avLst/>
            <a:gdLst>
              <a:gd name="T0" fmla="*/ 0 w 66"/>
              <a:gd name="T1" fmla="*/ 0 h 65"/>
              <a:gd name="T2" fmla="*/ 2147483647 w 66"/>
              <a:gd name="T3" fmla="*/ 2147483647 h 65"/>
              <a:gd name="T4" fmla="*/ 2147483647 w 66"/>
              <a:gd name="T5" fmla="*/ 2147483647 h 65"/>
              <a:gd name="T6" fmla="*/ 0 w 66"/>
              <a:gd name="T7" fmla="*/ 0 h 65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65"/>
              <a:gd name="T14" fmla="*/ 66 w 66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65">
                <a:moveTo>
                  <a:pt x="0" y="0"/>
                </a:moveTo>
                <a:lnTo>
                  <a:pt x="66" y="31"/>
                </a:lnTo>
                <a:lnTo>
                  <a:pt x="2" y="65"/>
                </a:lnTo>
                <a:lnTo>
                  <a:pt x="0" y="0"/>
                </a:lnTo>
                <a:close/>
              </a:path>
            </a:pathLst>
          </a:custGeom>
          <a:solidFill>
            <a:srgbClr val="4677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12" name="Rectangle 136"/>
          <p:cNvSpPr>
            <a:spLocks noChangeArrowheads="1"/>
          </p:cNvSpPr>
          <p:nvPr/>
        </p:nvSpPr>
        <p:spPr bwMode="auto">
          <a:xfrm>
            <a:off x="628650" y="2946400"/>
            <a:ext cx="1651000" cy="350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13" name="Rectangle 137"/>
          <p:cNvSpPr>
            <a:spLocks noChangeArrowheads="1"/>
          </p:cNvSpPr>
          <p:nvPr/>
        </p:nvSpPr>
        <p:spPr bwMode="auto">
          <a:xfrm>
            <a:off x="815975" y="2952750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3</a:t>
            </a:r>
            <a:endParaRPr lang="nl-NL"/>
          </a:p>
        </p:txBody>
      </p:sp>
      <p:sp>
        <p:nvSpPr>
          <p:cNvPr id="24714" name="Rectangle 138"/>
          <p:cNvSpPr>
            <a:spLocks noChangeArrowheads="1"/>
          </p:cNvSpPr>
          <p:nvPr/>
        </p:nvSpPr>
        <p:spPr bwMode="auto">
          <a:xfrm>
            <a:off x="898525" y="2952750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d</a:t>
            </a:r>
            <a:endParaRPr lang="nl-NL"/>
          </a:p>
        </p:txBody>
      </p:sp>
      <p:sp>
        <p:nvSpPr>
          <p:cNvPr id="24715" name="Rectangle 139"/>
          <p:cNvSpPr>
            <a:spLocks noChangeArrowheads="1"/>
          </p:cNvSpPr>
          <p:nvPr/>
        </p:nvSpPr>
        <p:spPr bwMode="auto">
          <a:xfrm>
            <a:off x="981075" y="2952750"/>
            <a:ext cx="85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716" name="Rectangle 140"/>
          <p:cNvSpPr>
            <a:spLocks noChangeArrowheads="1"/>
          </p:cNvSpPr>
          <p:nvPr/>
        </p:nvSpPr>
        <p:spPr bwMode="auto">
          <a:xfrm>
            <a:off x="1062038" y="2952750"/>
            <a:ext cx="11255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Bestaande ETO </a:t>
            </a:r>
            <a:endParaRPr lang="nl-NL"/>
          </a:p>
        </p:txBody>
      </p:sp>
      <p:sp>
        <p:nvSpPr>
          <p:cNvPr id="24717" name="Rectangle 141"/>
          <p:cNvSpPr>
            <a:spLocks noChangeArrowheads="1"/>
          </p:cNvSpPr>
          <p:nvPr/>
        </p:nvSpPr>
        <p:spPr bwMode="auto">
          <a:xfrm>
            <a:off x="633413" y="3125788"/>
            <a:ext cx="13160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Vervangen door nw</a:t>
            </a:r>
            <a:endParaRPr lang="nl-NL"/>
          </a:p>
        </p:txBody>
      </p:sp>
      <p:sp>
        <p:nvSpPr>
          <p:cNvPr id="24718" name="Rectangle 142"/>
          <p:cNvSpPr>
            <a:spLocks noChangeArrowheads="1"/>
          </p:cNvSpPr>
          <p:nvPr/>
        </p:nvSpPr>
        <p:spPr bwMode="auto">
          <a:xfrm>
            <a:off x="1905000" y="3125788"/>
            <a:ext cx="85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719" name="Rectangle 143"/>
          <p:cNvSpPr>
            <a:spLocks noChangeArrowheads="1"/>
          </p:cNvSpPr>
          <p:nvPr/>
        </p:nvSpPr>
        <p:spPr bwMode="auto">
          <a:xfrm>
            <a:off x="1985963" y="3125788"/>
            <a:ext cx="3143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ETO</a:t>
            </a:r>
            <a:endParaRPr lang="nl-NL"/>
          </a:p>
        </p:txBody>
      </p:sp>
      <p:sp>
        <p:nvSpPr>
          <p:cNvPr id="24720" name="Freeform 144"/>
          <p:cNvSpPr>
            <a:spLocks/>
          </p:cNvSpPr>
          <p:nvPr/>
        </p:nvSpPr>
        <p:spPr bwMode="auto">
          <a:xfrm>
            <a:off x="1765300" y="5016500"/>
            <a:ext cx="622300" cy="414338"/>
          </a:xfrm>
          <a:custGeom>
            <a:avLst/>
            <a:gdLst>
              <a:gd name="T0" fmla="*/ 0 w 1088"/>
              <a:gd name="T1" fmla="*/ 2147483647 h 725"/>
              <a:gd name="T2" fmla="*/ 2147483647 w 1088"/>
              <a:gd name="T3" fmla="*/ 0 h 725"/>
              <a:gd name="T4" fmla="*/ 2147483647 w 1088"/>
              <a:gd name="T5" fmla="*/ 2147483647 h 725"/>
              <a:gd name="T6" fmla="*/ 2147483647 w 1088"/>
              <a:gd name="T7" fmla="*/ 2147483647 h 725"/>
              <a:gd name="T8" fmla="*/ 2147483647 w 1088"/>
              <a:gd name="T9" fmla="*/ 2147483647 h 725"/>
              <a:gd name="T10" fmla="*/ 0 w 1088"/>
              <a:gd name="T11" fmla="*/ 2147483647 h 7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8"/>
              <a:gd name="T19" fmla="*/ 0 h 725"/>
              <a:gd name="T20" fmla="*/ 1088 w 1088"/>
              <a:gd name="T21" fmla="*/ 725 h 7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8" h="725">
                <a:moveTo>
                  <a:pt x="0" y="362"/>
                </a:moveTo>
                <a:cubicBezTo>
                  <a:pt x="0" y="162"/>
                  <a:pt x="243" y="0"/>
                  <a:pt x="544" y="0"/>
                </a:cubicBezTo>
                <a:cubicBezTo>
                  <a:pt x="844" y="0"/>
                  <a:pt x="1088" y="162"/>
                  <a:pt x="1088" y="362"/>
                </a:cubicBezTo>
                <a:cubicBezTo>
                  <a:pt x="1088" y="362"/>
                  <a:pt x="1088" y="362"/>
                  <a:pt x="1088" y="362"/>
                </a:cubicBezTo>
                <a:cubicBezTo>
                  <a:pt x="1088" y="563"/>
                  <a:pt x="844" y="725"/>
                  <a:pt x="544" y="725"/>
                </a:cubicBezTo>
                <a:cubicBezTo>
                  <a:pt x="243" y="725"/>
                  <a:pt x="0" y="563"/>
                  <a:pt x="0" y="362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21" name="Freeform 145"/>
          <p:cNvSpPr>
            <a:spLocks/>
          </p:cNvSpPr>
          <p:nvPr/>
        </p:nvSpPr>
        <p:spPr bwMode="auto">
          <a:xfrm>
            <a:off x="1765300" y="5016500"/>
            <a:ext cx="622300" cy="414338"/>
          </a:xfrm>
          <a:custGeom>
            <a:avLst/>
            <a:gdLst>
              <a:gd name="T0" fmla="*/ 0 w 392"/>
              <a:gd name="T1" fmla="*/ 2147483647 h 261"/>
              <a:gd name="T2" fmla="*/ 2147483647 w 392"/>
              <a:gd name="T3" fmla="*/ 0 h 261"/>
              <a:gd name="T4" fmla="*/ 2147483647 w 392"/>
              <a:gd name="T5" fmla="*/ 2147483647 h 261"/>
              <a:gd name="T6" fmla="*/ 2147483647 w 392"/>
              <a:gd name="T7" fmla="*/ 2147483647 h 261"/>
              <a:gd name="T8" fmla="*/ 2147483647 w 392"/>
              <a:gd name="T9" fmla="*/ 2147483647 h 261"/>
              <a:gd name="T10" fmla="*/ 0 w 392"/>
              <a:gd name="T11" fmla="*/ 2147483647 h 2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2"/>
              <a:gd name="T19" fmla="*/ 0 h 261"/>
              <a:gd name="T20" fmla="*/ 392 w 392"/>
              <a:gd name="T21" fmla="*/ 261 h 2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2" h="261">
                <a:moveTo>
                  <a:pt x="0" y="131"/>
                </a:moveTo>
                <a:cubicBezTo>
                  <a:pt x="0" y="59"/>
                  <a:pt x="87" y="0"/>
                  <a:pt x="196" y="0"/>
                </a:cubicBezTo>
                <a:cubicBezTo>
                  <a:pt x="304" y="0"/>
                  <a:pt x="392" y="59"/>
                  <a:pt x="392" y="131"/>
                </a:cubicBezTo>
                <a:cubicBezTo>
                  <a:pt x="392" y="131"/>
                  <a:pt x="392" y="131"/>
                  <a:pt x="392" y="131"/>
                </a:cubicBezTo>
                <a:cubicBezTo>
                  <a:pt x="392" y="203"/>
                  <a:pt x="304" y="261"/>
                  <a:pt x="196" y="261"/>
                </a:cubicBezTo>
                <a:cubicBezTo>
                  <a:pt x="87" y="261"/>
                  <a:pt x="0" y="203"/>
                  <a:pt x="0" y="131"/>
                </a:cubicBezTo>
              </a:path>
            </a:pathLst>
          </a:custGeom>
          <a:noFill/>
          <a:ln w="317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22" name="Rectangle 146"/>
          <p:cNvSpPr>
            <a:spLocks noChangeArrowheads="1"/>
          </p:cNvSpPr>
          <p:nvPr/>
        </p:nvSpPr>
        <p:spPr bwMode="auto">
          <a:xfrm>
            <a:off x="1858963" y="513873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5</a:t>
            </a:r>
            <a:endParaRPr lang="nl-NL"/>
          </a:p>
        </p:txBody>
      </p:sp>
      <p:sp>
        <p:nvSpPr>
          <p:cNvPr id="24723" name="Rectangle 147"/>
          <p:cNvSpPr>
            <a:spLocks noChangeArrowheads="1"/>
          </p:cNvSpPr>
          <p:nvPr/>
        </p:nvSpPr>
        <p:spPr bwMode="auto">
          <a:xfrm>
            <a:off x="1941513" y="5138738"/>
            <a:ext cx="85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724" name="Rectangle 148"/>
          <p:cNvSpPr>
            <a:spLocks noChangeArrowheads="1"/>
          </p:cNvSpPr>
          <p:nvPr/>
        </p:nvSpPr>
        <p:spPr bwMode="auto">
          <a:xfrm>
            <a:off x="2022475" y="5138738"/>
            <a:ext cx="93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T</a:t>
            </a:r>
            <a:endParaRPr lang="nl-NL"/>
          </a:p>
        </p:txBody>
      </p:sp>
      <p:sp>
        <p:nvSpPr>
          <p:cNvPr id="24725" name="Rectangle 149"/>
          <p:cNvSpPr>
            <a:spLocks noChangeArrowheads="1"/>
          </p:cNvSpPr>
          <p:nvPr/>
        </p:nvSpPr>
        <p:spPr bwMode="auto">
          <a:xfrm>
            <a:off x="2105025" y="5138738"/>
            <a:ext cx="101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&amp;</a:t>
            </a:r>
            <a:endParaRPr lang="nl-NL"/>
          </a:p>
        </p:txBody>
      </p:sp>
      <p:sp>
        <p:nvSpPr>
          <p:cNvPr id="24726" name="Rectangle 150"/>
          <p:cNvSpPr>
            <a:spLocks noChangeArrowheads="1"/>
          </p:cNvSpPr>
          <p:nvPr/>
        </p:nvSpPr>
        <p:spPr bwMode="auto">
          <a:xfrm>
            <a:off x="2206625" y="5138738"/>
            <a:ext cx="93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T</a:t>
            </a:r>
            <a:endParaRPr lang="nl-NL"/>
          </a:p>
        </p:txBody>
      </p:sp>
      <p:sp>
        <p:nvSpPr>
          <p:cNvPr id="24731" name="Freeform 155"/>
          <p:cNvSpPr>
            <a:spLocks/>
          </p:cNvSpPr>
          <p:nvPr/>
        </p:nvSpPr>
        <p:spPr bwMode="auto">
          <a:xfrm>
            <a:off x="3548063" y="4291013"/>
            <a:ext cx="1985962" cy="28575"/>
          </a:xfrm>
          <a:custGeom>
            <a:avLst/>
            <a:gdLst>
              <a:gd name="T0" fmla="*/ 2147483647 w 3472"/>
              <a:gd name="T1" fmla="*/ 2147483647 h 50"/>
              <a:gd name="T2" fmla="*/ 2147483647 w 3472"/>
              <a:gd name="T3" fmla="*/ 2147483647 h 50"/>
              <a:gd name="T4" fmla="*/ 2147483647 w 3472"/>
              <a:gd name="T5" fmla="*/ 0 h 50"/>
              <a:gd name="T6" fmla="*/ 2147483647 w 3472"/>
              <a:gd name="T7" fmla="*/ 2147483647 h 50"/>
              <a:gd name="T8" fmla="*/ 2147483647 w 3472"/>
              <a:gd name="T9" fmla="*/ 2147483647 h 50"/>
              <a:gd name="T10" fmla="*/ 0 w 3472"/>
              <a:gd name="T11" fmla="*/ 2147483647 h 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72"/>
              <a:gd name="T19" fmla="*/ 0 h 50"/>
              <a:gd name="T20" fmla="*/ 3472 w 3472"/>
              <a:gd name="T21" fmla="*/ 50 h 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72" h="50">
                <a:moveTo>
                  <a:pt x="3472" y="50"/>
                </a:moveTo>
                <a:lnTo>
                  <a:pt x="1405" y="50"/>
                </a:lnTo>
                <a:cubicBezTo>
                  <a:pt x="1405" y="23"/>
                  <a:pt x="1383" y="0"/>
                  <a:pt x="1355" y="0"/>
                </a:cubicBezTo>
                <a:cubicBezTo>
                  <a:pt x="1327" y="0"/>
                  <a:pt x="1305" y="23"/>
                  <a:pt x="1305" y="50"/>
                </a:cubicBezTo>
                <a:cubicBezTo>
                  <a:pt x="1305" y="50"/>
                  <a:pt x="1305" y="50"/>
                  <a:pt x="1305" y="50"/>
                </a:cubicBezTo>
                <a:lnTo>
                  <a:pt x="0" y="50"/>
                </a:lnTo>
              </a:path>
            </a:pathLst>
          </a:custGeom>
          <a:noFill/>
          <a:ln w="3175" cap="rnd">
            <a:solidFill>
              <a:srgbClr val="4677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32" name="Freeform 156"/>
          <p:cNvSpPr>
            <a:spLocks/>
          </p:cNvSpPr>
          <p:nvPr/>
        </p:nvSpPr>
        <p:spPr bwMode="auto">
          <a:xfrm>
            <a:off x="3459163" y="4268788"/>
            <a:ext cx="101600" cy="101600"/>
          </a:xfrm>
          <a:custGeom>
            <a:avLst/>
            <a:gdLst>
              <a:gd name="T0" fmla="*/ 2147483647 w 64"/>
              <a:gd name="T1" fmla="*/ 2147483647 h 64"/>
              <a:gd name="T2" fmla="*/ 0 w 64"/>
              <a:gd name="T3" fmla="*/ 2147483647 h 64"/>
              <a:gd name="T4" fmla="*/ 2147483647 w 64"/>
              <a:gd name="T5" fmla="*/ 0 h 64"/>
              <a:gd name="T6" fmla="*/ 2147483647 w 64"/>
              <a:gd name="T7" fmla="*/ 2147483647 h 64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64"/>
              <a:gd name="T14" fmla="*/ 64 w 64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64">
                <a:moveTo>
                  <a:pt x="64" y="64"/>
                </a:moveTo>
                <a:lnTo>
                  <a:pt x="0" y="32"/>
                </a:lnTo>
                <a:lnTo>
                  <a:pt x="64" y="0"/>
                </a:lnTo>
                <a:lnTo>
                  <a:pt x="64" y="64"/>
                </a:lnTo>
                <a:close/>
              </a:path>
            </a:pathLst>
          </a:custGeom>
          <a:solidFill>
            <a:srgbClr val="4677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33" name="Rectangle 157"/>
          <p:cNvSpPr>
            <a:spLocks noChangeArrowheads="1"/>
          </p:cNvSpPr>
          <p:nvPr/>
        </p:nvSpPr>
        <p:spPr bwMode="auto">
          <a:xfrm>
            <a:off x="3857625" y="4232275"/>
            <a:ext cx="1268413" cy="174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36" name="Rectangle 160"/>
          <p:cNvSpPr>
            <a:spLocks noChangeArrowheads="1"/>
          </p:cNvSpPr>
          <p:nvPr/>
        </p:nvSpPr>
        <p:spPr bwMode="auto">
          <a:xfrm>
            <a:off x="4022725" y="4230688"/>
            <a:ext cx="85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nl-NL" sz="12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737" name="Rectangle 161"/>
          <p:cNvSpPr>
            <a:spLocks noChangeArrowheads="1"/>
          </p:cNvSpPr>
          <p:nvPr/>
        </p:nvSpPr>
        <p:spPr bwMode="auto">
          <a:xfrm>
            <a:off x="3971925" y="4230688"/>
            <a:ext cx="1301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nl-NL" sz="1200">
                <a:solidFill>
                  <a:srgbClr val="000000"/>
                </a:solidFill>
              </a:rPr>
              <a:t>4a. Uitvoering   </a:t>
            </a:r>
          </a:p>
          <a:p>
            <a:r>
              <a:rPr lang="nl-NL" sz="1200">
                <a:solidFill>
                  <a:srgbClr val="000000"/>
                </a:solidFill>
              </a:rPr>
              <a:t>      transport</a:t>
            </a:r>
            <a:endParaRPr lang="nl-NL"/>
          </a:p>
        </p:txBody>
      </p:sp>
      <p:sp>
        <p:nvSpPr>
          <p:cNvPr id="24651" name="Freeform 75"/>
          <p:cNvSpPr>
            <a:spLocks/>
          </p:cNvSpPr>
          <p:nvPr/>
        </p:nvSpPr>
        <p:spPr bwMode="auto">
          <a:xfrm>
            <a:off x="5222875" y="4117975"/>
            <a:ext cx="620713" cy="414338"/>
          </a:xfrm>
          <a:custGeom>
            <a:avLst/>
            <a:gdLst>
              <a:gd name="T0" fmla="*/ 0 w 1088"/>
              <a:gd name="T1" fmla="*/ 2147483647 h 726"/>
              <a:gd name="T2" fmla="*/ 2147483647 w 1088"/>
              <a:gd name="T3" fmla="*/ 0 h 726"/>
              <a:gd name="T4" fmla="*/ 2147483647 w 1088"/>
              <a:gd name="T5" fmla="*/ 2147483647 h 726"/>
              <a:gd name="T6" fmla="*/ 2147483647 w 1088"/>
              <a:gd name="T7" fmla="*/ 2147483647 h 726"/>
              <a:gd name="T8" fmla="*/ 2147483647 w 1088"/>
              <a:gd name="T9" fmla="*/ 2147483647 h 726"/>
              <a:gd name="T10" fmla="*/ 0 w 1088"/>
              <a:gd name="T11" fmla="*/ 2147483647 h 7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8"/>
              <a:gd name="T19" fmla="*/ 0 h 726"/>
              <a:gd name="T20" fmla="*/ 1088 w 1088"/>
              <a:gd name="T21" fmla="*/ 726 h 7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8" h="726">
                <a:moveTo>
                  <a:pt x="0" y="363"/>
                </a:moveTo>
                <a:cubicBezTo>
                  <a:pt x="0" y="163"/>
                  <a:pt x="244" y="0"/>
                  <a:pt x="544" y="0"/>
                </a:cubicBezTo>
                <a:cubicBezTo>
                  <a:pt x="845" y="0"/>
                  <a:pt x="1088" y="163"/>
                  <a:pt x="1088" y="363"/>
                </a:cubicBezTo>
                <a:cubicBezTo>
                  <a:pt x="1088" y="363"/>
                  <a:pt x="1088" y="363"/>
                  <a:pt x="1088" y="363"/>
                </a:cubicBezTo>
                <a:cubicBezTo>
                  <a:pt x="1088" y="564"/>
                  <a:pt x="845" y="726"/>
                  <a:pt x="544" y="726"/>
                </a:cubicBezTo>
                <a:cubicBezTo>
                  <a:pt x="244" y="726"/>
                  <a:pt x="0" y="564"/>
                  <a:pt x="0" y="363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653" name="Rectangle 77"/>
          <p:cNvSpPr>
            <a:spLocks noChangeArrowheads="1"/>
          </p:cNvSpPr>
          <p:nvPr/>
        </p:nvSpPr>
        <p:spPr bwMode="auto">
          <a:xfrm>
            <a:off x="5316538" y="4241800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5</a:t>
            </a:r>
            <a:endParaRPr lang="nl-NL"/>
          </a:p>
        </p:txBody>
      </p:sp>
      <p:sp>
        <p:nvSpPr>
          <p:cNvPr id="24654" name="Rectangle 78"/>
          <p:cNvSpPr>
            <a:spLocks noChangeArrowheads="1"/>
          </p:cNvSpPr>
          <p:nvPr/>
        </p:nvSpPr>
        <p:spPr bwMode="auto">
          <a:xfrm>
            <a:off x="5399088" y="4241800"/>
            <a:ext cx="85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655" name="Rectangle 79"/>
          <p:cNvSpPr>
            <a:spLocks noChangeArrowheads="1"/>
          </p:cNvSpPr>
          <p:nvPr/>
        </p:nvSpPr>
        <p:spPr bwMode="auto">
          <a:xfrm>
            <a:off x="5472113" y="4241800"/>
            <a:ext cx="93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T</a:t>
            </a:r>
            <a:endParaRPr lang="nl-NL"/>
          </a:p>
        </p:txBody>
      </p:sp>
      <p:sp>
        <p:nvSpPr>
          <p:cNvPr id="24656" name="Rectangle 80"/>
          <p:cNvSpPr>
            <a:spLocks noChangeArrowheads="1"/>
          </p:cNvSpPr>
          <p:nvPr/>
        </p:nvSpPr>
        <p:spPr bwMode="auto">
          <a:xfrm>
            <a:off x="5564188" y="42418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&amp;</a:t>
            </a:r>
            <a:endParaRPr lang="nl-NL"/>
          </a:p>
        </p:txBody>
      </p:sp>
      <p:sp>
        <p:nvSpPr>
          <p:cNvPr id="24657" name="Rectangle 81"/>
          <p:cNvSpPr>
            <a:spLocks noChangeArrowheads="1"/>
          </p:cNvSpPr>
          <p:nvPr/>
        </p:nvSpPr>
        <p:spPr bwMode="auto">
          <a:xfrm>
            <a:off x="5664200" y="4241800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T</a:t>
            </a:r>
            <a:endParaRPr lang="nl-NL"/>
          </a:p>
        </p:txBody>
      </p:sp>
      <p:sp>
        <p:nvSpPr>
          <p:cNvPr id="24652" name="Freeform 76"/>
          <p:cNvSpPr>
            <a:spLocks/>
          </p:cNvSpPr>
          <p:nvPr/>
        </p:nvSpPr>
        <p:spPr bwMode="auto">
          <a:xfrm>
            <a:off x="5222875" y="4117975"/>
            <a:ext cx="620713" cy="414338"/>
          </a:xfrm>
          <a:custGeom>
            <a:avLst/>
            <a:gdLst>
              <a:gd name="T0" fmla="*/ 0 w 391"/>
              <a:gd name="T1" fmla="*/ 2147483647 h 261"/>
              <a:gd name="T2" fmla="*/ 2147483647 w 391"/>
              <a:gd name="T3" fmla="*/ 0 h 261"/>
              <a:gd name="T4" fmla="*/ 2147483647 w 391"/>
              <a:gd name="T5" fmla="*/ 2147483647 h 261"/>
              <a:gd name="T6" fmla="*/ 2147483647 w 391"/>
              <a:gd name="T7" fmla="*/ 2147483647 h 261"/>
              <a:gd name="T8" fmla="*/ 2147483647 w 391"/>
              <a:gd name="T9" fmla="*/ 2147483647 h 261"/>
              <a:gd name="T10" fmla="*/ 0 w 391"/>
              <a:gd name="T11" fmla="*/ 2147483647 h 2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1"/>
              <a:gd name="T19" fmla="*/ 0 h 261"/>
              <a:gd name="T20" fmla="*/ 391 w 391"/>
              <a:gd name="T21" fmla="*/ 261 h 2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1" h="261">
                <a:moveTo>
                  <a:pt x="0" y="130"/>
                </a:moveTo>
                <a:cubicBezTo>
                  <a:pt x="0" y="58"/>
                  <a:pt x="87" y="0"/>
                  <a:pt x="196" y="0"/>
                </a:cubicBezTo>
                <a:cubicBezTo>
                  <a:pt x="304" y="0"/>
                  <a:pt x="391" y="58"/>
                  <a:pt x="391" y="130"/>
                </a:cubicBezTo>
                <a:cubicBezTo>
                  <a:pt x="391" y="130"/>
                  <a:pt x="391" y="130"/>
                  <a:pt x="391" y="130"/>
                </a:cubicBezTo>
                <a:cubicBezTo>
                  <a:pt x="391" y="203"/>
                  <a:pt x="304" y="261"/>
                  <a:pt x="196" y="261"/>
                </a:cubicBezTo>
                <a:cubicBezTo>
                  <a:pt x="87" y="261"/>
                  <a:pt x="0" y="203"/>
                  <a:pt x="0" y="130"/>
                </a:cubicBezTo>
              </a:path>
            </a:pathLst>
          </a:custGeom>
          <a:noFill/>
          <a:ln w="317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38" name="Rectangle 162"/>
          <p:cNvSpPr>
            <a:spLocks noChangeArrowheads="1"/>
          </p:cNvSpPr>
          <p:nvPr/>
        </p:nvSpPr>
        <p:spPr bwMode="auto">
          <a:xfrm>
            <a:off x="542925" y="3381375"/>
            <a:ext cx="1579563" cy="182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nl-NL" sz="1200">
                <a:solidFill>
                  <a:srgbClr val="000000"/>
                </a:solidFill>
              </a:rPr>
              <a:t>4b. Uitvoering transport</a:t>
            </a:r>
            <a:endParaRPr lang="nl-NL"/>
          </a:p>
        </p:txBody>
      </p:sp>
      <p:sp>
        <p:nvSpPr>
          <p:cNvPr id="24739" name="Rectangle 163"/>
          <p:cNvSpPr>
            <a:spLocks noChangeArrowheads="1"/>
          </p:cNvSpPr>
          <p:nvPr/>
        </p:nvSpPr>
        <p:spPr bwMode="auto">
          <a:xfrm>
            <a:off x="1814513" y="3381375"/>
            <a:ext cx="85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nl-NL" sz="12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4100513" y="3209925"/>
            <a:ext cx="1577975" cy="182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1200">
                <a:solidFill>
                  <a:srgbClr val="000000"/>
                </a:solidFill>
              </a:rPr>
              <a:t>Vooraankondiging ETO</a:t>
            </a:r>
            <a:endParaRPr lang="nl-NL"/>
          </a:p>
        </p:txBody>
      </p:sp>
      <p:sp>
        <p:nvSpPr>
          <p:cNvPr id="50319" name="AutoShape 170"/>
          <p:cNvSpPr>
            <a:spLocks noChangeAspect="1" noChangeArrowheads="1" noTextEdit="1"/>
          </p:cNvSpPr>
          <p:nvPr/>
        </p:nvSpPr>
        <p:spPr bwMode="auto">
          <a:xfrm>
            <a:off x="6037263" y="4854575"/>
            <a:ext cx="29178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48" name="Rectangle 172"/>
          <p:cNvSpPr>
            <a:spLocks noChangeArrowheads="1"/>
          </p:cNvSpPr>
          <p:nvPr/>
        </p:nvSpPr>
        <p:spPr bwMode="auto">
          <a:xfrm>
            <a:off x="8066088" y="4967288"/>
            <a:ext cx="757237" cy="473075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49" name="Rectangle 173"/>
          <p:cNvSpPr>
            <a:spLocks noChangeArrowheads="1"/>
          </p:cNvSpPr>
          <p:nvPr/>
        </p:nvSpPr>
        <p:spPr bwMode="auto">
          <a:xfrm>
            <a:off x="8066088" y="4967288"/>
            <a:ext cx="757237" cy="473075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50" name="Rectangle 174"/>
          <p:cNvSpPr>
            <a:spLocks noChangeArrowheads="1"/>
          </p:cNvSpPr>
          <p:nvPr/>
        </p:nvSpPr>
        <p:spPr bwMode="auto">
          <a:xfrm>
            <a:off x="8234363" y="5145088"/>
            <a:ext cx="4079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Handelaar</a:t>
            </a:r>
            <a:endParaRPr lang="nl-NL"/>
          </a:p>
        </p:txBody>
      </p:sp>
      <p:sp>
        <p:nvSpPr>
          <p:cNvPr id="24751" name="Rectangle 175"/>
          <p:cNvSpPr>
            <a:spLocks noChangeArrowheads="1"/>
          </p:cNvSpPr>
          <p:nvPr/>
        </p:nvSpPr>
        <p:spPr bwMode="auto">
          <a:xfrm>
            <a:off x="8066088" y="6197600"/>
            <a:ext cx="757237" cy="473075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52" name="Rectangle 176"/>
          <p:cNvSpPr>
            <a:spLocks noChangeArrowheads="1"/>
          </p:cNvSpPr>
          <p:nvPr/>
        </p:nvSpPr>
        <p:spPr bwMode="auto">
          <a:xfrm>
            <a:off x="8066088" y="6197600"/>
            <a:ext cx="757237" cy="473075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53" name="Rectangle 177"/>
          <p:cNvSpPr>
            <a:spLocks noChangeArrowheads="1"/>
          </p:cNvSpPr>
          <p:nvPr/>
        </p:nvSpPr>
        <p:spPr bwMode="auto">
          <a:xfrm>
            <a:off x="8294688" y="6376988"/>
            <a:ext cx="2952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Kweker</a:t>
            </a:r>
            <a:endParaRPr lang="nl-NL"/>
          </a:p>
        </p:txBody>
      </p:sp>
      <p:sp>
        <p:nvSpPr>
          <p:cNvPr id="24754" name="Rectangle 178"/>
          <p:cNvSpPr>
            <a:spLocks noChangeArrowheads="1"/>
          </p:cNvSpPr>
          <p:nvPr/>
        </p:nvSpPr>
        <p:spPr bwMode="auto">
          <a:xfrm>
            <a:off x="6173788" y="6197600"/>
            <a:ext cx="757237" cy="473075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55" name="Rectangle 179"/>
          <p:cNvSpPr>
            <a:spLocks noChangeArrowheads="1"/>
          </p:cNvSpPr>
          <p:nvPr/>
        </p:nvSpPr>
        <p:spPr bwMode="auto">
          <a:xfrm>
            <a:off x="6173788" y="6197600"/>
            <a:ext cx="757237" cy="473075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56" name="Rectangle 180"/>
          <p:cNvSpPr>
            <a:spLocks noChangeArrowheads="1"/>
          </p:cNvSpPr>
          <p:nvPr/>
        </p:nvSpPr>
        <p:spPr bwMode="auto">
          <a:xfrm>
            <a:off x="6370638" y="6265863"/>
            <a:ext cx="3746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Logistiek </a:t>
            </a:r>
            <a:endParaRPr lang="nl-NL"/>
          </a:p>
        </p:txBody>
      </p:sp>
      <p:sp>
        <p:nvSpPr>
          <p:cNvPr id="24757" name="Rectangle 181"/>
          <p:cNvSpPr>
            <a:spLocks noChangeArrowheads="1"/>
          </p:cNvSpPr>
          <p:nvPr/>
        </p:nvSpPr>
        <p:spPr bwMode="auto">
          <a:xfrm>
            <a:off x="6259513" y="6376988"/>
            <a:ext cx="5969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Dienstverlener </a:t>
            </a:r>
            <a:endParaRPr lang="nl-NL"/>
          </a:p>
        </p:txBody>
      </p:sp>
      <p:sp>
        <p:nvSpPr>
          <p:cNvPr id="24758" name="Rectangle 182"/>
          <p:cNvSpPr>
            <a:spLocks noChangeArrowheads="1"/>
          </p:cNvSpPr>
          <p:nvPr/>
        </p:nvSpPr>
        <p:spPr bwMode="auto">
          <a:xfrm>
            <a:off x="6524625" y="6488113"/>
            <a:ext cx="587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A</a:t>
            </a:r>
            <a:endParaRPr lang="nl-NL"/>
          </a:p>
        </p:txBody>
      </p:sp>
      <p:sp>
        <p:nvSpPr>
          <p:cNvPr id="24759" name="Rectangle 183"/>
          <p:cNvSpPr>
            <a:spLocks noChangeArrowheads="1"/>
          </p:cNvSpPr>
          <p:nvPr/>
        </p:nvSpPr>
        <p:spPr bwMode="auto">
          <a:xfrm>
            <a:off x="6173788" y="4967288"/>
            <a:ext cx="757237" cy="473075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60" name="Rectangle 184"/>
          <p:cNvSpPr>
            <a:spLocks noChangeArrowheads="1"/>
          </p:cNvSpPr>
          <p:nvPr/>
        </p:nvSpPr>
        <p:spPr bwMode="auto">
          <a:xfrm>
            <a:off x="6173788" y="4967288"/>
            <a:ext cx="757237" cy="473075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61" name="Rectangle 185"/>
          <p:cNvSpPr>
            <a:spLocks noChangeArrowheads="1"/>
          </p:cNvSpPr>
          <p:nvPr/>
        </p:nvSpPr>
        <p:spPr bwMode="auto">
          <a:xfrm>
            <a:off x="6310313" y="5094288"/>
            <a:ext cx="4984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FH Connect </a:t>
            </a:r>
            <a:endParaRPr lang="nl-NL"/>
          </a:p>
        </p:txBody>
      </p:sp>
      <p:sp>
        <p:nvSpPr>
          <p:cNvPr id="24762" name="Rectangle 186"/>
          <p:cNvSpPr>
            <a:spLocks noChangeArrowheads="1"/>
          </p:cNvSpPr>
          <p:nvPr/>
        </p:nvSpPr>
        <p:spPr bwMode="auto">
          <a:xfrm>
            <a:off x="6370638" y="5195888"/>
            <a:ext cx="3492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Logistiek</a:t>
            </a:r>
            <a:endParaRPr lang="nl-NL"/>
          </a:p>
        </p:txBody>
      </p:sp>
      <p:sp>
        <p:nvSpPr>
          <p:cNvPr id="24763" name="Line 187"/>
          <p:cNvSpPr>
            <a:spLocks noChangeShapeType="1"/>
          </p:cNvSpPr>
          <p:nvPr/>
        </p:nvSpPr>
        <p:spPr bwMode="auto">
          <a:xfrm>
            <a:off x="8435975" y="5440363"/>
            <a:ext cx="0" cy="673100"/>
          </a:xfrm>
          <a:prstGeom prst="line">
            <a:avLst/>
          </a:prstGeom>
          <a:noFill/>
          <a:ln w="3175" cap="rnd">
            <a:solidFill>
              <a:srgbClr val="4677B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64" name="Freeform 188"/>
          <p:cNvSpPr>
            <a:spLocks/>
          </p:cNvSpPr>
          <p:nvPr/>
        </p:nvSpPr>
        <p:spPr bwMode="auto">
          <a:xfrm>
            <a:off x="8388350" y="6102350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0 w 60"/>
              <a:gd name="T5" fmla="*/ 0 h 60"/>
              <a:gd name="T6" fmla="*/ 2147483647 w 60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60"/>
              <a:gd name="T14" fmla="*/ 60 w 60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60">
                <a:moveTo>
                  <a:pt x="60" y="0"/>
                </a:moveTo>
                <a:lnTo>
                  <a:pt x="30" y="60"/>
                </a:lnTo>
                <a:lnTo>
                  <a:pt x="0" y="0"/>
                </a:lnTo>
                <a:lnTo>
                  <a:pt x="60" y="0"/>
                </a:lnTo>
                <a:close/>
              </a:path>
            </a:pathLst>
          </a:custGeom>
          <a:solidFill>
            <a:srgbClr val="4677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65" name="Rectangle 189"/>
          <p:cNvSpPr>
            <a:spLocks noChangeArrowheads="1"/>
          </p:cNvSpPr>
          <p:nvPr/>
        </p:nvSpPr>
        <p:spPr bwMode="auto">
          <a:xfrm>
            <a:off x="7988300" y="5821363"/>
            <a:ext cx="887413" cy="109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66" name="Rectangle 190"/>
          <p:cNvSpPr>
            <a:spLocks noChangeArrowheads="1"/>
          </p:cNvSpPr>
          <p:nvPr/>
        </p:nvSpPr>
        <p:spPr bwMode="auto">
          <a:xfrm>
            <a:off x="7996238" y="5821363"/>
            <a:ext cx="492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1</a:t>
            </a:r>
            <a:endParaRPr lang="nl-NL"/>
          </a:p>
        </p:txBody>
      </p:sp>
      <p:sp>
        <p:nvSpPr>
          <p:cNvPr id="24767" name="Rectangle 191"/>
          <p:cNvSpPr>
            <a:spLocks noChangeArrowheads="1"/>
          </p:cNvSpPr>
          <p:nvPr/>
        </p:nvSpPr>
        <p:spPr bwMode="auto">
          <a:xfrm>
            <a:off x="8047038" y="5821363"/>
            <a:ext cx="508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768" name="Rectangle 192"/>
          <p:cNvSpPr>
            <a:spLocks noChangeArrowheads="1"/>
          </p:cNvSpPr>
          <p:nvPr/>
        </p:nvSpPr>
        <p:spPr bwMode="auto">
          <a:xfrm>
            <a:off x="8089900" y="5821363"/>
            <a:ext cx="7651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Electronische order</a:t>
            </a:r>
            <a:endParaRPr lang="nl-NL"/>
          </a:p>
        </p:txBody>
      </p:sp>
      <p:sp>
        <p:nvSpPr>
          <p:cNvPr id="24769" name="Line 193"/>
          <p:cNvSpPr>
            <a:spLocks noChangeShapeType="1"/>
          </p:cNvSpPr>
          <p:nvPr/>
        </p:nvSpPr>
        <p:spPr bwMode="auto">
          <a:xfrm flipH="1">
            <a:off x="7015163" y="6348413"/>
            <a:ext cx="1050925" cy="0"/>
          </a:xfrm>
          <a:prstGeom prst="line">
            <a:avLst/>
          </a:prstGeom>
          <a:noFill/>
          <a:ln w="3175" cap="rnd">
            <a:solidFill>
              <a:srgbClr val="4677B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70" name="Freeform 194"/>
          <p:cNvSpPr>
            <a:spLocks/>
          </p:cNvSpPr>
          <p:nvPr/>
        </p:nvSpPr>
        <p:spPr bwMode="auto">
          <a:xfrm>
            <a:off x="6931025" y="6300788"/>
            <a:ext cx="95250" cy="95250"/>
          </a:xfrm>
          <a:custGeom>
            <a:avLst/>
            <a:gdLst>
              <a:gd name="T0" fmla="*/ 2147483647 w 60"/>
              <a:gd name="T1" fmla="*/ 2147483647 h 60"/>
              <a:gd name="T2" fmla="*/ 0 w 60"/>
              <a:gd name="T3" fmla="*/ 2147483647 h 60"/>
              <a:gd name="T4" fmla="*/ 2147483647 w 60"/>
              <a:gd name="T5" fmla="*/ 0 h 60"/>
              <a:gd name="T6" fmla="*/ 2147483647 w 60"/>
              <a:gd name="T7" fmla="*/ 2147483647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60"/>
              <a:gd name="T14" fmla="*/ 60 w 60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60">
                <a:moveTo>
                  <a:pt x="60" y="60"/>
                </a:moveTo>
                <a:lnTo>
                  <a:pt x="0" y="30"/>
                </a:lnTo>
                <a:lnTo>
                  <a:pt x="60" y="0"/>
                </a:lnTo>
                <a:lnTo>
                  <a:pt x="60" y="60"/>
                </a:lnTo>
                <a:close/>
              </a:path>
            </a:pathLst>
          </a:custGeom>
          <a:solidFill>
            <a:srgbClr val="4677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71" name="Rectangle 195"/>
          <p:cNvSpPr>
            <a:spLocks noChangeArrowheads="1"/>
          </p:cNvSpPr>
          <p:nvPr/>
        </p:nvSpPr>
        <p:spPr bwMode="auto">
          <a:xfrm>
            <a:off x="7124700" y="6292850"/>
            <a:ext cx="739775" cy="1095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72" name="Rectangle 196"/>
          <p:cNvSpPr>
            <a:spLocks noChangeArrowheads="1"/>
          </p:cNvSpPr>
          <p:nvPr/>
        </p:nvSpPr>
        <p:spPr bwMode="auto">
          <a:xfrm>
            <a:off x="7132638" y="6291263"/>
            <a:ext cx="492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2</a:t>
            </a:r>
            <a:endParaRPr lang="nl-NL"/>
          </a:p>
        </p:txBody>
      </p:sp>
      <p:sp>
        <p:nvSpPr>
          <p:cNvPr id="24773" name="Rectangle 197"/>
          <p:cNvSpPr>
            <a:spLocks noChangeArrowheads="1"/>
          </p:cNvSpPr>
          <p:nvPr/>
        </p:nvSpPr>
        <p:spPr bwMode="auto">
          <a:xfrm>
            <a:off x="7183438" y="6291263"/>
            <a:ext cx="492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a</a:t>
            </a:r>
            <a:endParaRPr lang="nl-NL"/>
          </a:p>
        </p:txBody>
      </p:sp>
      <p:sp>
        <p:nvSpPr>
          <p:cNvPr id="24774" name="Rectangle 198"/>
          <p:cNvSpPr>
            <a:spLocks noChangeArrowheads="1"/>
          </p:cNvSpPr>
          <p:nvPr/>
        </p:nvSpPr>
        <p:spPr bwMode="auto">
          <a:xfrm>
            <a:off x="7226300" y="6291263"/>
            <a:ext cx="508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775" name="Rectangle 199"/>
          <p:cNvSpPr>
            <a:spLocks noChangeArrowheads="1"/>
          </p:cNvSpPr>
          <p:nvPr/>
        </p:nvSpPr>
        <p:spPr bwMode="auto">
          <a:xfrm>
            <a:off x="7277100" y="6291263"/>
            <a:ext cx="5730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Manuele order</a:t>
            </a:r>
            <a:endParaRPr lang="nl-NL"/>
          </a:p>
        </p:txBody>
      </p:sp>
      <p:sp>
        <p:nvSpPr>
          <p:cNvPr id="24776" name="Line 200"/>
          <p:cNvSpPr>
            <a:spLocks noChangeShapeType="1"/>
          </p:cNvSpPr>
          <p:nvPr/>
        </p:nvSpPr>
        <p:spPr bwMode="auto">
          <a:xfrm flipH="1">
            <a:off x="7015163" y="6510338"/>
            <a:ext cx="1050925" cy="0"/>
          </a:xfrm>
          <a:prstGeom prst="line">
            <a:avLst/>
          </a:prstGeom>
          <a:noFill/>
          <a:ln w="3175" cap="rnd">
            <a:solidFill>
              <a:srgbClr val="4677B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77" name="Freeform 201"/>
          <p:cNvSpPr>
            <a:spLocks/>
          </p:cNvSpPr>
          <p:nvPr/>
        </p:nvSpPr>
        <p:spPr bwMode="auto">
          <a:xfrm>
            <a:off x="6931025" y="6461125"/>
            <a:ext cx="95250" cy="96838"/>
          </a:xfrm>
          <a:custGeom>
            <a:avLst/>
            <a:gdLst>
              <a:gd name="T0" fmla="*/ 2147483647 w 60"/>
              <a:gd name="T1" fmla="*/ 2147483647 h 61"/>
              <a:gd name="T2" fmla="*/ 0 w 60"/>
              <a:gd name="T3" fmla="*/ 2147483647 h 61"/>
              <a:gd name="T4" fmla="*/ 2147483647 w 60"/>
              <a:gd name="T5" fmla="*/ 0 h 61"/>
              <a:gd name="T6" fmla="*/ 2147483647 w 60"/>
              <a:gd name="T7" fmla="*/ 2147483647 h 61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61"/>
              <a:gd name="T14" fmla="*/ 60 w 60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61">
                <a:moveTo>
                  <a:pt x="60" y="61"/>
                </a:moveTo>
                <a:lnTo>
                  <a:pt x="0" y="31"/>
                </a:lnTo>
                <a:lnTo>
                  <a:pt x="60" y="0"/>
                </a:lnTo>
                <a:lnTo>
                  <a:pt x="60" y="61"/>
                </a:lnTo>
                <a:close/>
              </a:path>
            </a:pathLst>
          </a:custGeom>
          <a:solidFill>
            <a:srgbClr val="4677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78" name="Rectangle 202"/>
          <p:cNvSpPr>
            <a:spLocks noChangeArrowheads="1"/>
          </p:cNvSpPr>
          <p:nvPr/>
        </p:nvSpPr>
        <p:spPr bwMode="auto">
          <a:xfrm>
            <a:off x="7045325" y="6454775"/>
            <a:ext cx="898525" cy="1095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79" name="Rectangle 203"/>
          <p:cNvSpPr>
            <a:spLocks noChangeArrowheads="1"/>
          </p:cNvSpPr>
          <p:nvPr/>
        </p:nvSpPr>
        <p:spPr bwMode="auto">
          <a:xfrm>
            <a:off x="7046913" y="6453188"/>
            <a:ext cx="492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3</a:t>
            </a:r>
            <a:endParaRPr lang="nl-NL"/>
          </a:p>
        </p:txBody>
      </p:sp>
      <p:sp>
        <p:nvSpPr>
          <p:cNvPr id="24780" name="Rectangle 204"/>
          <p:cNvSpPr>
            <a:spLocks noChangeArrowheads="1"/>
          </p:cNvSpPr>
          <p:nvPr/>
        </p:nvSpPr>
        <p:spPr bwMode="auto">
          <a:xfrm>
            <a:off x="7097713" y="6453188"/>
            <a:ext cx="508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781" name="Rectangle 205"/>
          <p:cNvSpPr>
            <a:spLocks noChangeArrowheads="1"/>
          </p:cNvSpPr>
          <p:nvPr/>
        </p:nvSpPr>
        <p:spPr bwMode="auto">
          <a:xfrm>
            <a:off x="7148513" y="6453188"/>
            <a:ext cx="7762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Uitvoering transport</a:t>
            </a:r>
            <a:endParaRPr lang="nl-NL"/>
          </a:p>
        </p:txBody>
      </p:sp>
      <p:sp>
        <p:nvSpPr>
          <p:cNvPr id="24782" name="Line 206"/>
          <p:cNvSpPr>
            <a:spLocks noChangeShapeType="1"/>
          </p:cNvSpPr>
          <p:nvPr/>
        </p:nvSpPr>
        <p:spPr bwMode="auto">
          <a:xfrm flipV="1">
            <a:off x="6561138" y="5524500"/>
            <a:ext cx="0" cy="673100"/>
          </a:xfrm>
          <a:prstGeom prst="line">
            <a:avLst/>
          </a:prstGeom>
          <a:noFill/>
          <a:ln w="3175" cap="rnd">
            <a:solidFill>
              <a:srgbClr val="4677B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83" name="Freeform 207"/>
          <p:cNvSpPr>
            <a:spLocks/>
          </p:cNvSpPr>
          <p:nvPr/>
        </p:nvSpPr>
        <p:spPr bwMode="auto">
          <a:xfrm>
            <a:off x="6513513" y="5440363"/>
            <a:ext cx="96837" cy="95250"/>
          </a:xfrm>
          <a:custGeom>
            <a:avLst/>
            <a:gdLst>
              <a:gd name="T0" fmla="*/ 0 w 61"/>
              <a:gd name="T1" fmla="*/ 2147483647 h 60"/>
              <a:gd name="T2" fmla="*/ 2147483647 w 61"/>
              <a:gd name="T3" fmla="*/ 0 h 60"/>
              <a:gd name="T4" fmla="*/ 2147483647 w 61"/>
              <a:gd name="T5" fmla="*/ 2147483647 h 60"/>
              <a:gd name="T6" fmla="*/ 0 w 61"/>
              <a:gd name="T7" fmla="*/ 2147483647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60"/>
              <a:gd name="T14" fmla="*/ 61 w 61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60">
                <a:moveTo>
                  <a:pt x="0" y="60"/>
                </a:moveTo>
                <a:lnTo>
                  <a:pt x="30" y="0"/>
                </a:lnTo>
                <a:lnTo>
                  <a:pt x="61" y="60"/>
                </a:lnTo>
                <a:lnTo>
                  <a:pt x="0" y="60"/>
                </a:lnTo>
                <a:close/>
              </a:path>
            </a:pathLst>
          </a:custGeom>
          <a:solidFill>
            <a:srgbClr val="4677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84" name="Rectangle 208"/>
          <p:cNvSpPr>
            <a:spLocks noChangeArrowheads="1"/>
          </p:cNvSpPr>
          <p:nvPr/>
        </p:nvSpPr>
        <p:spPr bwMode="auto">
          <a:xfrm>
            <a:off x="6108700" y="5764213"/>
            <a:ext cx="896938" cy="109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85" name="Rectangle 209"/>
          <p:cNvSpPr>
            <a:spLocks noChangeArrowheads="1"/>
          </p:cNvSpPr>
          <p:nvPr/>
        </p:nvSpPr>
        <p:spPr bwMode="auto">
          <a:xfrm>
            <a:off x="6113463" y="5761038"/>
            <a:ext cx="492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3</a:t>
            </a:r>
            <a:endParaRPr lang="nl-NL"/>
          </a:p>
        </p:txBody>
      </p:sp>
      <p:sp>
        <p:nvSpPr>
          <p:cNvPr id="24786" name="Rectangle 210"/>
          <p:cNvSpPr>
            <a:spLocks noChangeArrowheads="1"/>
          </p:cNvSpPr>
          <p:nvPr/>
        </p:nvSpPr>
        <p:spPr bwMode="auto">
          <a:xfrm>
            <a:off x="6165850" y="5761038"/>
            <a:ext cx="508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787" name="Rectangle 211"/>
          <p:cNvSpPr>
            <a:spLocks noChangeArrowheads="1"/>
          </p:cNvSpPr>
          <p:nvPr/>
        </p:nvSpPr>
        <p:spPr bwMode="auto">
          <a:xfrm>
            <a:off x="6216650" y="5761038"/>
            <a:ext cx="7762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Uitvoering transport</a:t>
            </a:r>
            <a:endParaRPr lang="nl-NL"/>
          </a:p>
        </p:txBody>
      </p:sp>
      <p:sp>
        <p:nvSpPr>
          <p:cNvPr id="24788" name="Line 212"/>
          <p:cNvSpPr>
            <a:spLocks noChangeShapeType="1"/>
          </p:cNvSpPr>
          <p:nvPr/>
        </p:nvSpPr>
        <p:spPr bwMode="auto">
          <a:xfrm>
            <a:off x="6931025" y="5216525"/>
            <a:ext cx="1052513" cy="0"/>
          </a:xfrm>
          <a:prstGeom prst="line">
            <a:avLst/>
          </a:prstGeom>
          <a:noFill/>
          <a:ln w="3175" cap="rnd">
            <a:solidFill>
              <a:srgbClr val="4677B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89" name="Freeform 213"/>
          <p:cNvSpPr>
            <a:spLocks/>
          </p:cNvSpPr>
          <p:nvPr/>
        </p:nvSpPr>
        <p:spPr bwMode="auto">
          <a:xfrm>
            <a:off x="7970838" y="5168900"/>
            <a:ext cx="95250" cy="95250"/>
          </a:xfrm>
          <a:custGeom>
            <a:avLst/>
            <a:gdLst>
              <a:gd name="T0" fmla="*/ 0 w 60"/>
              <a:gd name="T1" fmla="*/ 0 h 60"/>
              <a:gd name="T2" fmla="*/ 2147483647 w 60"/>
              <a:gd name="T3" fmla="*/ 2147483647 h 60"/>
              <a:gd name="T4" fmla="*/ 0 w 60"/>
              <a:gd name="T5" fmla="*/ 2147483647 h 60"/>
              <a:gd name="T6" fmla="*/ 0 w 60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60"/>
              <a:gd name="T14" fmla="*/ 60 w 60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60">
                <a:moveTo>
                  <a:pt x="0" y="0"/>
                </a:moveTo>
                <a:lnTo>
                  <a:pt x="60" y="30"/>
                </a:lnTo>
                <a:lnTo>
                  <a:pt x="0" y="60"/>
                </a:lnTo>
                <a:lnTo>
                  <a:pt x="0" y="0"/>
                </a:lnTo>
                <a:close/>
              </a:path>
            </a:pathLst>
          </a:custGeom>
          <a:solidFill>
            <a:srgbClr val="4677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90" name="Rectangle 214"/>
          <p:cNvSpPr>
            <a:spLocks noChangeArrowheads="1"/>
          </p:cNvSpPr>
          <p:nvPr/>
        </p:nvSpPr>
        <p:spPr bwMode="auto">
          <a:xfrm>
            <a:off x="7251700" y="5162550"/>
            <a:ext cx="485775" cy="1095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91" name="Rectangle 215"/>
          <p:cNvSpPr>
            <a:spLocks noChangeArrowheads="1"/>
          </p:cNvSpPr>
          <p:nvPr/>
        </p:nvSpPr>
        <p:spPr bwMode="auto">
          <a:xfrm>
            <a:off x="7251700" y="5153025"/>
            <a:ext cx="492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4</a:t>
            </a:r>
            <a:endParaRPr lang="nl-NL"/>
          </a:p>
        </p:txBody>
      </p:sp>
      <p:sp>
        <p:nvSpPr>
          <p:cNvPr id="24792" name="Rectangle 216"/>
          <p:cNvSpPr>
            <a:spLocks noChangeArrowheads="1"/>
          </p:cNvSpPr>
          <p:nvPr/>
        </p:nvSpPr>
        <p:spPr bwMode="auto">
          <a:xfrm>
            <a:off x="7302500" y="5153025"/>
            <a:ext cx="508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793" name="Rectangle 217"/>
          <p:cNvSpPr>
            <a:spLocks noChangeArrowheads="1"/>
          </p:cNvSpPr>
          <p:nvPr/>
        </p:nvSpPr>
        <p:spPr bwMode="auto">
          <a:xfrm>
            <a:off x="7354888" y="5153025"/>
            <a:ext cx="3746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Afleveren</a:t>
            </a:r>
            <a:endParaRPr lang="nl-NL"/>
          </a:p>
        </p:txBody>
      </p:sp>
      <p:sp>
        <p:nvSpPr>
          <p:cNvPr id="24794" name="Line 218"/>
          <p:cNvSpPr>
            <a:spLocks noChangeShapeType="1"/>
          </p:cNvSpPr>
          <p:nvPr/>
        </p:nvSpPr>
        <p:spPr bwMode="auto">
          <a:xfrm flipH="1" flipV="1">
            <a:off x="6888163" y="5489575"/>
            <a:ext cx="1177925" cy="858838"/>
          </a:xfrm>
          <a:prstGeom prst="line">
            <a:avLst/>
          </a:prstGeom>
          <a:noFill/>
          <a:ln w="3175" cap="rnd">
            <a:solidFill>
              <a:srgbClr val="4677B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95" name="Freeform 219"/>
          <p:cNvSpPr>
            <a:spLocks/>
          </p:cNvSpPr>
          <p:nvPr/>
        </p:nvSpPr>
        <p:spPr bwMode="auto">
          <a:xfrm>
            <a:off x="6819900" y="5440363"/>
            <a:ext cx="106363" cy="95250"/>
          </a:xfrm>
          <a:custGeom>
            <a:avLst/>
            <a:gdLst>
              <a:gd name="T0" fmla="*/ 2147483647 w 67"/>
              <a:gd name="T1" fmla="*/ 2147483647 h 60"/>
              <a:gd name="T2" fmla="*/ 0 w 67"/>
              <a:gd name="T3" fmla="*/ 0 h 60"/>
              <a:gd name="T4" fmla="*/ 2147483647 w 67"/>
              <a:gd name="T5" fmla="*/ 2147483647 h 60"/>
              <a:gd name="T6" fmla="*/ 2147483647 w 67"/>
              <a:gd name="T7" fmla="*/ 2147483647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60"/>
              <a:gd name="T14" fmla="*/ 67 w 67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60">
                <a:moveTo>
                  <a:pt x="31" y="60"/>
                </a:moveTo>
                <a:lnTo>
                  <a:pt x="0" y="0"/>
                </a:lnTo>
                <a:lnTo>
                  <a:pt x="67" y="11"/>
                </a:lnTo>
                <a:lnTo>
                  <a:pt x="31" y="60"/>
                </a:lnTo>
                <a:close/>
              </a:path>
            </a:pathLst>
          </a:custGeom>
          <a:solidFill>
            <a:srgbClr val="4677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96" name="Rectangle 220"/>
          <p:cNvSpPr>
            <a:spLocks noChangeArrowheads="1"/>
          </p:cNvSpPr>
          <p:nvPr/>
        </p:nvSpPr>
        <p:spPr bwMode="auto">
          <a:xfrm>
            <a:off x="7273925" y="5970588"/>
            <a:ext cx="700088" cy="107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797" name="Rectangle 221"/>
          <p:cNvSpPr>
            <a:spLocks noChangeArrowheads="1"/>
          </p:cNvSpPr>
          <p:nvPr/>
        </p:nvSpPr>
        <p:spPr bwMode="auto">
          <a:xfrm>
            <a:off x="7277100" y="5965825"/>
            <a:ext cx="492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2</a:t>
            </a:r>
            <a:endParaRPr lang="nl-NL"/>
          </a:p>
        </p:txBody>
      </p:sp>
      <p:sp>
        <p:nvSpPr>
          <p:cNvPr id="24798" name="Rectangle 222"/>
          <p:cNvSpPr>
            <a:spLocks noChangeArrowheads="1"/>
          </p:cNvSpPr>
          <p:nvPr/>
        </p:nvSpPr>
        <p:spPr bwMode="auto">
          <a:xfrm>
            <a:off x="7327900" y="5965825"/>
            <a:ext cx="492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b</a:t>
            </a:r>
            <a:endParaRPr lang="nl-NL"/>
          </a:p>
        </p:txBody>
      </p:sp>
      <p:sp>
        <p:nvSpPr>
          <p:cNvPr id="24799" name="Rectangle 223"/>
          <p:cNvSpPr>
            <a:spLocks noChangeArrowheads="1"/>
          </p:cNvSpPr>
          <p:nvPr/>
        </p:nvSpPr>
        <p:spPr bwMode="auto">
          <a:xfrm>
            <a:off x="7380288" y="5965825"/>
            <a:ext cx="508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. </a:t>
            </a:r>
            <a:endParaRPr lang="nl-NL"/>
          </a:p>
        </p:txBody>
      </p:sp>
      <p:sp>
        <p:nvSpPr>
          <p:cNvPr id="24800" name="Rectangle 224"/>
          <p:cNvSpPr>
            <a:spLocks noChangeArrowheads="1"/>
          </p:cNvSpPr>
          <p:nvPr/>
        </p:nvSpPr>
        <p:spPr bwMode="auto">
          <a:xfrm>
            <a:off x="7431088" y="5965825"/>
            <a:ext cx="5318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nl-NL" sz="700">
                <a:solidFill>
                  <a:srgbClr val="000000"/>
                </a:solidFill>
              </a:rPr>
              <a:t>Connect EAB</a:t>
            </a:r>
            <a:endParaRPr lang="nl-NL"/>
          </a:p>
        </p:txBody>
      </p:sp>
      <p:sp>
        <p:nvSpPr>
          <p:cNvPr id="24801" name="Text Box 225"/>
          <p:cNvSpPr txBox="1">
            <a:spLocks noChangeArrowheads="1"/>
          </p:cNvSpPr>
          <p:nvPr/>
        </p:nvSpPr>
        <p:spPr bwMode="auto">
          <a:xfrm>
            <a:off x="420688" y="1400175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nl-NL"/>
              <a:t>HubWays</a:t>
            </a:r>
          </a:p>
          <a:p>
            <a:pPr defTabSz="914400"/>
            <a:r>
              <a:rPr lang="nl-NL"/>
              <a:t>Platform</a:t>
            </a:r>
          </a:p>
        </p:txBody>
      </p:sp>
      <p:sp>
        <p:nvSpPr>
          <p:cNvPr id="24802" name="Text Box 226"/>
          <p:cNvSpPr txBox="1">
            <a:spLocks noChangeArrowheads="1"/>
          </p:cNvSpPr>
          <p:nvPr/>
        </p:nvSpPr>
        <p:spPr bwMode="auto">
          <a:xfrm>
            <a:off x="423863" y="4773613"/>
            <a:ext cx="1174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/>
              <a:t>HubWays</a:t>
            </a:r>
          </a:p>
          <a:p>
            <a:r>
              <a:rPr lang="nl-NL"/>
              <a:t>mogelijk</a:t>
            </a:r>
          </a:p>
          <a:p>
            <a:r>
              <a:rPr lang="nl-NL"/>
              <a:t>concept</a:t>
            </a:r>
          </a:p>
        </p:txBody>
      </p:sp>
      <p:sp>
        <p:nvSpPr>
          <p:cNvPr id="24803" name="Text Box 227"/>
          <p:cNvSpPr txBox="1">
            <a:spLocks noChangeArrowheads="1"/>
          </p:cNvSpPr>
          <p:nvPr/>
        </p:nvSpPr>
        <p:spPr bwMode="auto">
          <a:xfrm>
            <a:off x="4865688" y="4959350"/>
            <a:ext cx="102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/>
              <a:t>Huidige </a:t>
            </a:r>
          </a:p>
          <a:p>
            <a:r>
              <a:rPr lang="nl-NL"/>
              <a:t>Situatie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2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2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2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2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2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2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2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2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2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2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2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2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2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2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2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24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2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2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24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2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2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2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2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2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2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2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00"/>
                            </p:stCondLst>
                            <p:childTnLst>
                              <p:par>
                                <p:cTn id="2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2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8" dur="500"/>
                                        <p:tgtEl>
                                          <p:spTgt spid="2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2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2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7" dur="500"/>
                                        <p:tgtEl>
                                          <p:spTgt spid="2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0" dur="500"/>
                                        <p:tgtEl>
                                          <p:spTgt spid="2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3" dur="500"/>
                                        <p:tgtEl>
                                          <p:spTgt spid="2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2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2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2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2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2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2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2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500"/>
                            </p:stCondLst>
                            <p:childTnLst>
                              <p:par>
                                <p:cTn id="3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9" dur="500"/>
                                        <p:tgtEl>
                                          <p:spTgt spid="2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2" dur="500"/>
                                        <p:tgtEl>
                                          <p:spTgt spid="2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5" dur="500"/>
                                        <p:tgtEl>
                                          <p:spTgt spid="2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8" dur="500"/>
                                        <p:tgtEl>
                                          <p:spTgt spid="2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1" dur="500"/>
                                        <p:tgtEl>
                                          <p:spTgt spid="2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4" dur="500"/>
                                        <p:tgtEl>
                                          <p:spTgt spid="2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7" dur="500"/>
                                        <p:tgtEl>
                                          <p:spTgt spid="2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000"/>
                            </p:stCondLst>
                            <p:childTnLst>
                              <p:par>
                                <p:cTn id="3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1" dur="500"/>
                                        <p:tgtEl>
                                          <p:spTgt spid="2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4" dur="500"/>
                                        <p:tgtEl>
                                          <p:spTgt spid="2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7" dur="500"/>
                                        <p:tgtEl>
                                          <p:spTgt spid="2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0" dur="500"/>
                                        <p:tgtEl>
                                          <p:spTgt spid="2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3" dur="500"/>
                                        <p:tgtEl>
                                          <p:spTgt spid="2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6" dur="500"/>
                                        <p:tgtEl>
                                          <p:spTgt spid="2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9" dur="500"/>
                                        <p:tgtEl>
                                          <p:spTgt spid="2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4" dur="500"/>
                                        <p:tgtEl>
                                          <p:spTgt spid="2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9" dur="500"/>
                                        <p:tgtEl>
                                          <p:spTgt spid="2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2" dur="500"/>
                                        <p:tgtEl>
                                          <p:spTgt spid="2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5" dur="500"/>
                                        <p:tgtEl>
                                          <p:spTgt spid="2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8" dur="500"/>
                                        <p:tgtEl>
                                          <p:spTgt spid="2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1" dur="500"/>
                                        <p:tgtEl>
                                          <p:spTgt spid="2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4" dur="500"/>
                                        <p:tgtEl>
                                          <p:spTgt spid="2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7" dur="500"/>
                                        <p:tgtEl>
                                          <p:spTgt spid="2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2" dur="500"/>
                                        <p:tgtEl>
                                          <p:spTgt spid="2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5" dur="500"/>
                                        <p:tgtEl>
                                          <p:spTgt spid="2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8" dur="500"/>
                                        <p:tgtEl>
                                          <p:spTgt spid="2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1" dur="500"/>
                                        <p:tgtEl>
                                          <p:spTgt spid="2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6" dur="500"/>
                                        <p:tgtEl>
                                          <p:spTgt spid="2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9" dur="500"/>
                                        <p:tgtEl>
                                          <p:spTgt spid="2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2" dur="500"/>
                                        <p:tgtEl>
                                          <p:spTgt spid="2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5" dur="500"/>
                                        <p:tgtEl>
                                          <p:spTgt spid="2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8" dur="500"/>
                                        <p:tgtEl>
                                          <p:spTgt spid="2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1" dur="500"/>
                                        <p:tgtEl>
                                          <p:spTgt spid="2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4" dur="500"/>
                                        <p:tgtEl>
                                          <p:spTgt spid="2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7" dur="500"/>
                                        <p:tgtEl>
                                          <p:spTgt spid="2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0" dur="500"/>
                                        <p:tgtEl>
                                          <p:spTgt spid="2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3" dur="500"/>
                                        <p:tgtEl>
                                          <p:spTgt spid="2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00"/>
                            </p:stCondLst>
                            <p:childTnLst>
                              <p:par>
                                <p:cTn id="4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7" dur="500"/>
                                        <p:tgtEl>
                                          <p:spTgt spid="2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0" dur="500"/>
                                        <p:tgtEl>
                                          <p:spTgt spid="2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3" dur="500"/>
                                        <p:tgtEl>
                                          <p:spTgt spid="2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6" dur="500"/>
                                        <p:tgtEl>
                                          <p:spTgt spid="2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9" dur="500"/>
                                        <p:tgtEl>
                                          <p:spTgt spid="2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2" dur="500"/>
                                        <p:tgtEl>
                                          <p:spTgt spid="2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5" dur="500"/>
                                        <p:tgtEl>
                                          <p:spTgt spid="2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8" dur="500"/>
                                        <p:tgtEl>
                                          <p:spTgt spid="2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1" dur="500"/>
                                        <p:tgtEl>
                                          <p:spTgt spid="2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6" dur="500"/>
                                        <p:tgtEl>
                                          <p:spTgt spid="2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1" dur="500"/>
                                        <p:tgtEl>
                                          <p:spTgt spid="2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4" dur="500"/>
                                        <p:tgtEl>
                                          <p:spTgt spid="2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7" dur="500"/>
                                        <p:tgtEl>
                                          <p:spTgt spid="2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0" dur="500"/>
                                        <p:tgtEl>
                                          <p:spTgt spid="2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3" dur="500"/>
                                        <p:tgtEl>
                                          <p:spTgt spid="2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6" dur="500"/>
                                        <p:tgtEl>
                                          <p:spTgt spid="2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9" dur="500"/>
                                        <p:tgtEl>
                                          <p:spTgt spid="2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2" dur="500"/>
                                        <p:tgtEl>
                                          <p:spTgt spid="2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5" dur="500"/>
                                        <p:tgtEl>
                                          <p:spTgt spid="2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8" dur="500"/>
                                        <p:tgtEl>
                                          <p:spTgt spid="2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1" dur="500"/>
                                        <p:tgtEl>
                                          <p:spTgt spid="2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4" dur="500"/>
                                        <p:tgtEl>
                                          <p:spTgt spid="2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7" dur="500"/>
                                        <p:tgtEl>
                                          <p:spTgt spid="2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0" dur="500"/>
                                        <p:tgtEl>
                                          <p:spTgt spid="2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3" dur="500"/>
                                        <p:tgtEl>
                                          <p:spTgt spid="2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8" dur="500"/>
                                        <p:tgtEl>
                                          <p:spTgt spid="2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1" dur="500"/>
                                        <p:tgtEl>
                                          <p:spTgt spid="2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4" dur="500"/>
                                        <p:tgtEl>
                                          <p:spTgt spid="2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7" dur="500"/>
                                        <p:tgtEl>
                                          <p:spTgt spid="2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0" dur="500"/>
                                        <p:tgtEl>
                                          <p:spTgt spid="2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3" dur="500"/>
                                        <p:tgtEl>
                                          <p:spTgt spid="2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8" dur="500"/>
                                        <p:tgtEl>
                                          <p:spTgt spid="2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1" dur="500"/>
                                        <p:tgtEl>
                                          <p:spTgt spid="2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4" dur="500"/>
                                        <p:tgtEl>
                                          <p:spTgt spid="2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7" dur="500"/>
                                        <p:tgtEl>
                                          <p:spTgt spid="2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0" dur="500"/>
                                        <p:tgtEl>
                                          <p:spTgt spid="2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3" dur="500"/>
                                        <p:tgtEl>
                                          <p:spTgt spid="2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6" dur="500"/>
                                        <p:tgtEl>
                                          <p:spTgt spid="2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1" dur="500"/>
                                        <p:tgtEl>
                                          <p:spTgt spid="2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4" dur="500"/>
                                        <p:tgtEl>
                                          <p:spTgt spid="2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7" dur="500"/>
                                        <p:tgtEl>
                                          <p:spTgt spid="2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0" dur="500"/>
                                        <p:tgtEl>
                                          <p:spTgt spid="2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3" dur="500"/>
                                        <p:tgtEl>
                                          <p:spTgt spid="2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6" dur="500"/>
                                        <p:tgtEl>
                                          <p:spTgt spid="2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9" dur="500"/>
                                        <p:tgtEl>
                                          <p:spTgt spid="2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4" dur="500"/>
                                        <p:tgtEl>
                                          <p:spTgt spid="2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7" dur="500"/>
                                        <p:tgtEl>
                                          <p:spTgt spid="2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0" dur="500"/>
                                        <p:tgtEl>
                                          <p:spTgt spid="2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3" dur="500"/>
                                        <p:tgtEl>
                                          <p:spTgt spid="2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6" dur="500"/>
                                        <p:tgtEl>
                                          <p:spTgt spid="2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9" dur="500"/>
                                        <p:tgtEl>
                                          <p:spTgt spid="2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4" dur="500"/>
                                        <p:tgtEl>
                                          <p:spTgt spid="2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7" dur="500"/>
                                        <p:tgtEl>
                                          <p:spTgt spid="2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0" dur="500"/>
                                        <p:tgtEl>
                                          <p:spTgt spid="2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3" dur="500"/>
                                        <p:tgtEl>
                                          <p:spTgt spid="2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6" dur="500"/>
                                        <p:tgtEl>
                                          <p:spTgt spid="2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9" dur="500"/>
                                        <p:tgtEl>
                                          <p:spTgt spid="2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0" fill="hold">
                      <p:stCondLst>
                        <p:cond delay="indefinite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4" dur="500"/>
                                        <p:tgtEl>
                                          <p:spTgt spid="2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7" dur="500"/>
                                        <p:tgtEl>
                                          <p:spTgt spid="2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0" dur="500"/>
                                        <p:tgtEl>
                                          <p:spTgt spid="2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3" dur="500"/>
                                        <p:tgtEl>
                                          <p:spTgt spid="2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6" dur="500"/>
                                        <p:tgtEl>
                                          <p:spTgt spid="2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9" dur="500"/>
                                        <p:tgtEl>
                                          <p:spTgt spid="2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animBg="1"/>
      <p:bldP spid="24588" grpId="0" animBg="1"/>
      <p:bldP spid="24589" grpId="0"/>
      <p:bldP spid="24590" grpId="0" animBg="1"/>
      <p:bldP spid="24591" grpId="0" animBg="1"/>
      <p:bldP spid="24592" grpId="0" animBg="1"/>
      <p:bldP spid="24593" grpId="0"/>
      <p:bldP spid="24594" grpId="0"/>
      <p:bldP spid="24595" grpId="0"/>
      <p:bldP spid="24596" grpId="0" animBg="1"/>
      <p:bldP spid="24597" grpId="0" animBg="1"/>
      <p:bldP spid="24598" grpId="0"/>
      <p:bldP spid="24599" grpId="0" animBg="1"/>
      <p:bldP spid="24600" grpId="0" animBg="1"/>
      <p:bldP spid="24601" grpId="0" animBg="1"/>
      <p:bldP spid="24602" grpId="0"/>
      <p:bldP spid="24603" grpId="0"/>
      <p:bldP spid="24604" grpId="0"/>
      <p:bldP spid="24605" grpId="0"/>
      <p:bldP spid="24606" grpId="0" animBg="1"/>
      <p:bldP spid="24607" grpId="0" animBg="1"/>
      <p:bldP spid="24608" grpId="0"/>
      <p:bldP spid="24609" grpId="0"/>
      <p:bldP spid="24610" grpId="0" animBg="1"/>
      <p:bldP spid="24611" grpId="0" animBg="1"/>
      <p:bldP spid="24612" grpId="0" animBg="1"/>
      <p:bldP spid="24613" grpId="0" animBg="1"/>
      <p:bldP spid="24614" grpId="0" animBg="1"/>
      <p:bldP spid="24615" grpId="0" animBg="1"/>
      <p:bldP spid="24617" grpId="0" animBg="1"/>
      <p:bldP spid="24618" grpId="0" animBg="1"/>
      <p:bldP spid="24619" grpId="0"/>
      <p:bldP spid="24620" grpId="0"/>
      <p:bldP spid="24621" grpId="0" animBg="1"/>
      <p:bldP spid="24622" grpId="0" animBg="1"/>
      <p:bldP spid="24623" grpId="0" animBg="1"/>
      <p:bldP spid="24624" grpId="0"/>
      <p:bldP spid="24625" grpId="0"/>
      <p:bldP spid="24626" grpId="0"/>
      <p:bldP spid="24627" grpId="0"/>
      <p:bldP spid="24628" grpId="0" animBg="1"/>
      <p:bldP spid="24629" grpId="0" animBg="1"/>
      <p:bldP spid="24630" grpId="0" animBg="1"/>
      <p:bldP spid="24631" grpId="0" animBg="1"/>
      <p:bldP spid="24632" grpId="0" animBg="1"/>
      <p:bldP spid="24633" grpId="0" animBg="1"/>
      <p:bldP spid="24634" grpId="0" animBg="1"/>
      <p:bldP spid="24635" grpId="0" animBg="1"/>
      <p:bldP spid="24636" grpId="0" animBg="1"/>
      <p:bldP spid="24637" grpId="0" animBg="1"/>
      <p:bldP spid="24638" grpId="0"/>
      <p:bldP spid="24639" grpId="0"/>
      <p:bldP spid="24640" grpId="0"/>
      <p:bldP spid="24641" grpId="0"/>
      <p:bldP spid="24642" grpId="0"/>
      <p:bldP spid="24643" grpId="0"/>
      <p:bldP spid="24644" grpId="0" animBg="1"/>
      <p:bldP spid="24645" grpId="0" animBg="1"/>
      <p:bldP spid="24646" grpId="0" animBg="1"/>
      <p:bldP spid="24647" grpId="0"/>
      <p:bldP spid="24648" grpId="0"/>
      <p:bldP spid="24649" grpId="0"/>
      <p:bldP spid="24650" grpId="0"/>
      <p:bldP spid="24658" grpId="0" animBg="1"/>
      <p:bldP spid="24659" grpId="0" animBg="1"/>
      <p:bldP spid="24660" grpId="0"/>
      <p:bldP spid="24661" grpId="0"/>
      <p:bldP spid="24662" grpId="0"/>
      <p:bldP spid="24663" grpId="0"/>
      <p:bldP spid="24664" grpId="0"/>
      <p:bldP spid="24665" grpId="0" animBg="1"/>
      <p:bldP spid="24666" grpId="0" animBg="1"/>
      <p:bldP spid="24667" grpId="0"/>
      <p:bldP spid="24668" grpId="0"/>
      <p:bldP spid="24669" grpId="0"/>
      <p:bldP spid="24670" grpId="0"/>
      <p:bldP spid="24671" grpId="0"/>
      <p:bldP spid="24672" grpId="0" animBg="1"/>
      <p:bldP spid="24673" grpId="0" animBg="1"/>
      <p:bldP spid="24674" grpId="0"/>
      <p:bldP spid="24675" grpId="0"/>
      <p:bldP spid="24676" grpId="0"/>
      <p:bldP spid="24677" grpId="0"/>
      <p:bldP spid="24678" grpId="0"/>
      <p:bldP spid="24679" grpId="0" animBg="1"/>
      <p:bldP spid="24680" grpId="0" animBg="1"/>
      <p:bldP spid="24681" grpId="0" animBg="1"/>
      <p:bldP spid="24682" grpId="0"/>
      <p:bldP spid="24683" grpId="0"/>
      <p:bldP spid="24684" grpId="0"/>
      <p:bldP spid="24685" grpId="0" animBg="1"/>
      <p:bldP spid="24686" grpId="0" animBg="1"/>
      <p:bldP spid="24687" grpId="0"/>
      <p:bldP spid="24688" grpId="0"/>
      <p:bldP spid="24689" grpId="0"/>
      <p:bldP spid="24690" grpId="0"/>
      <p:bldP spid="24691" grpId="0"/>
      <p:bldP spid="24692" grpId="0" animBg="1"/>
      <p:bldP spid="24693" grpId="0" animBg="1"/>
      <p:bldP spid="24694" grpId="0"/>
      <p:bldP spid="24695" grpId="0"/>
      <p:bldP spid="24696" grpId="0" animBg="1"/>
      <p:bldP spid="24697" grpId="0" animBg="1"/>
      <p:bldP spid="24698" grpId="0" animBg="1"/>
      <p:bldP spid="24699" grpId="0"/>
      <p:bldP spid="24700" grpId="0"/>
      <p:bldP spid="24701" grpId="0"/>
      <p:bldP spid="24702" grpId="0"/>
      <p:bldP spid="24710" grpId="0" animBg="1"/>
      <p:bldP spid="24711" grpId="0" animBg="1"/>
      <p:bldP spid="24712" grpId="0" animBg="1"/>
      <p:bldP spid="24713" grpId="0"/>
      <p:bldP spid="24714" grpId="0"/>
      <p:bldP spid="24715" grpId="0"/>
      <p:bldP spid="24716" grpId="0"/>
      <p:bldP spid="24717" grpId="0"/>
      <p:bldP spid="24718" grpId="0"/>
      <p:bldP spid="24719" grpId="0"/>
      <p:bldP spid="24720" grpId="0" animBg="1"/>
      <p:bldP spid="24721" grpId="0" animBg="1"/>
      <p:bldP spid="24722" grpId="0"/>
      <p:bldP spid="24723" grpId="0"/>
      <p:bldP spid="24724" grpId="0"/>
      <p:bldP spid="24725" grpId="0"/>
      <p:bldP spid="24726" grpId="0"/>
      <p:bldP spid="24731" grpId="0" animBg="1"/>
      <p:bldP spid="24732" grpId="0" animBg="1"/>
      <p:bldP spid="24733" grpId="0" animBg="1"/>
      <p:bldP spid="24736" grpId="0"/>
      <p:bldP spid="24737" grpId="0"/>
      <p:bldP spid="24651" grpId="0" animBg="1"/>
      <p:bldP spid="24653" grpId="0"/>
      <p:bldP spid="24654" grpId="0"/>
      <p:bldP spid="24655" grpId="0"/>
      <p:bldP spid="24656" grpId="0"/>
      <p:bldP spid="24657" grpId="0"/>
      <p:bldP spid="24652" grpId="0" animBg="1"/>
      <p:bldP spid="24738" grpId="0" animBg="1"/>
      <p:bldP spid="24739" grpId="0"/>
      <p:bldP spid="24616" grpId="0" animBg="1"/>
      <p:bldP spid="24748" grpId="0" animBg="1"/>
      <p:bldP spid="24749" grpId="0" animBg="1"/>
      <p:bldP spid="24750" grpId="0"/>
      <p:bldP spid="24751" grpId="0" animBg="1"/>
      <p:bldP spid="24752" grpId="0" animBg="1"/>
      <p:bldP spid="24753" grpId="0"/>
      <p:bldP spid="24754" grpId="0" animBg="1"/>
      <p:bldP spid="24755" grpId="0" animBg="1"/>
      <p:bldP spid="24756" grpId="0"/>
      <p:bldP spid="24757" grpId="0"/>
      <p:bldP spid="24758" grpId="0"/>
      <p:bldP spid="24759" grpId="0" animBg="1"/>
      <p:bldP spid="24760" grpId="0" animBg="1"/>
      <p:bldP spid="24761" grpId="0"/>
      <p:bldP spid="24762" grpId="0"/>
      <p:bldP spid="24763" grpId="0" animBg="1"/>
      <p:bldP spid="24764" grpId="0" animBg="1"/>
      <p:bldP spid="24765" grpId="0" animBg="1"/>
      <p:bldP spid="24766" grpId="0"/>
      <p:bldP spid="24767" grpId="0"/>
      <p:bldP spid="24768" grpId="0"/>
      <p:bldP spid="24769" grpId="0" animBg="1"/>
      <p:bldP spid="24770" grpId="0" animBg="1"/>
      <p:bldP spid="24771" grpId="0" animBg="1"/>
      <p:bldP spid="24772" grpId="0"/>
      <p:bldP spid="24773" grpId="0"/>
      <p:bldP spid="24774" grpId="0"/>
      <p:bldP spid="24775" grpId="0"/>
      <p:bldP spid="24776" grpId="0" animBg="1"/>
      <p:bldP spid="24777" grpId="0" animBg="1"/>
      <p:bldP spid="24778" grpId="0" animBg="1"/>
      <p:bldP spid="24779" grpId="0"/>
      <p:bldP spid="24780" grpId="0"/>
      <p:bldP spid="24781" grpId="0"/>
      <p:bldP spid="24782" grpId="0" animBg="1"/>
      <p:bldP spid="24783" grpId="0" animBg="1"/>
      <p:bldP spid="24784" grpId="0" animBg="1"/>
      <p:bldP spid="24785" grpId="0"/>
      <p:bldP spid="24786" grpId="0"/>
      <p:bldP spid="24787" grpId="0"/>
      <p:bldP spid="24788" grpId="0" animBg="1"/>
      <p:bldP spid="24789" grpId="0" animBg="1"/>
      <p:bldP spid="24790" grpId="0" animBg="1"/>
      <p:bldP spid="24791" grpId="0"/>
      <p:bldP spid="24792" grpId="0"/>
      <p:bldP spid="24793" grpId="0"/>
      <p:bldP spid="24794" grpId="0" animBg="1"/>
      <p:bldP spid="24795" grpId="0" animBg="1"/>
      <p:bldP spid="24796" grpId="0" animBg="1"/>
      <p:bldP spid="24797" grpId="0"/>
      <p:bldP spid="24798" grpId="0"/>
      <p:bldP spid="24799" grpId="0"/>
      <p:bldP spid="24800" grpId="0"/>
      <p:bldP spid="24801" grpId="0"/>
      <p:bldP spid="24802" grpId="0"/>
      <p:bldP spid="248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Oplossing</a:t>
            </a:r>
          </a:p>
        </p:txBody>
      </p:sp>
      <p:pic>
        <p:nvPicPr>
          <p:cNvPr id="512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1319213"/>
            <a:ext cx="28479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1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8" y="2724150"/>
            <a:ext cx="56261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3"/>
          <p:cNvSpPr>
            <a:spLocks/>
          </p:cNvSpPr>
          <p:nvPr/>
        </p:nvSpPr>
        <p:spPr bwMode="auto">
          <a:xfrm>
            <a:off x="971550" y="1519238"/>
            <a:ext cx="81724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800" lvl="1" indent="-1778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nl-NL">
                <a:solidFill>
                  <a:schemeClr val="bg2"/>
                </a:solidFill>
                <a:latin typeface="Calibri" pitchFamily="34" charset="0"/>
              </a:rPr>
              <a:t> Eenvoud: weinig knoppen</a:t>
            </a:r>
          </a:p>
          <a:p>
            <a:pPr marL="177800" lvl="1" indent="-1778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nl-NL">
                <a:solidFill>
                  <a:schemeClr val="bg2"/>
                </a:solidFill>
                <a:latin typeface="Calibri" pitchFamily="34" charset="0"/>
              </a:rPr>
              <a:t> Aansluiten op de huidige manier van werken</a:t>
            </a:r>
          </a:p>
          <a:p>
            <a:pPr marL="177800" lvl="1" indent="-1778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</a:pPr>
            <a:endParaRPr lang="nl-NL">
              <a:solidFill>
                <a:schemeClr val="bg2"/>
              </a:solidFill>
              <a:latin typeface="Calibri" pitchFamily="34" charset="0"/>
            </a:endParaRPr>
          </a:p>
          <a:p>
            <a:pPr marL="177800" lvl="1" indent="-1778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</a:pPr>
            <a:endParaRPr lang="nl-NL">
              <a:solidFill>
                <a:schemeClr val="bg2"/>
              </a:solidFill>
              <a:latin typeface="Calibri" pitchFamily="34" charset="0"/>
            </a:endParaRPr>
          </a:p>
          <a:p>
            <a:pPr marL="177800" lvl="1" indent="-1778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</a:pPr>
            <a:endParaRPr lang="nl-NL">
              <a:solidFill>
                <a:schemeClr val="bg2"/>
              </a:solidFill>
              <a:latin typeface="Calibri" pitchFamily="34" charset="0"/>
            </a:endParaRPr>
          </a:p>
          <a:p>
            <a:pPr marL="177800" lvl="1" indent="-1778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</a:pPr>
            <a:endParaRPr lang="nl-NL">
              <a:solidFill>
                <a:schemeClr val="bg2"/>
              </a:solidFill>
              <a:latin typeface="Calibri" pitchFamily="34" charset="0"/>
            </a:endParaRPr>
          </a:p>
          <a:p>
            <a:pPr marL="177800" lvl="1" indent="-1778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</a:pPr>
            <a:endParaRPr lang="nl-NL">
              <a:solidFill>
                <a:schemeClr val="bg2"/>
              </a:solidFill>
              <a:latin typeface="Calibri" pitchFamily="34" charset="0"/>
            </a:endParaRPr>
          </a:p>
          <a:p>
            <a:pPr marL="177800" lvl="1" indent="-1778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</a:pPr>
            <a:endParaRPr lang="nl-NL">
              <a:solidFill>
                <a:schemeClr val="bg2"/>
              </a:solidFill>
              <a:latin typeface="Calibri" pitchFamily="34" charset="0"/>
            </a:endParaRPr>
          </a:p>
          <a:p>
            <a:pPr marL="177800" lvl="1" indent="-1778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</a:pPr>
            <a:endParaRPr lang="nl-NL">
              <a:solidFill>
                <a:schemeClr val="bg2"/>
              </a:solidFill>
              <a:latin typeface="Calibri" pitchFamily="34" charset="0"/>
            </a:endParaRPr>
          </a:p>
          <a:p>
            <a:pPr marL="177800" lvl="1" indent="-1778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</a:pPr>
            <a:endParaRPr lang="nl-NL">
              <a:solidFill>
                <a:schemeClr val="bg2"/>
              </a:solidFill>
              <a:latin typeface="Calibri" pitchFamily="34" charset="0"/>
            </a:endParaRPr>
          </a:p>
          <a:p>
            <a:pPr marL="177800" lvl="1" indent="-1778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</a:pPr>
            <a:endParaRPr lang="nl-NL">
              <a:solidFill>
                <a:schemeClr val="bg2"/>
              </a:solidFill>
              <a:latin typeface="Calibri" pitchFamily="34" charset="0"/>
            </a:endParaRPr>
          </a:p>
          <a:p>
            <a:pPr marL="177800" lvl="1" indent="-1778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</a:pPr>
            <a:endParaRPr lang="nl-NL">
              <a:solidFill>
                <a:schemeClr val="bg2"/>
              </a:solidFill>
              <a:latin typeface="Calibri" pitchFamily="34" charset="0"/>
            </a:endParaRPr>
          </a:p>
          <a:p>
            <a:pPr marL="177800" lvl="1" indent="-1778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</a:pPr>
            <a:endParaRPr lang="nl-NL">
              <a:solidFill>
                <a:schemeClr val="bg2"/>
              </a:solidFill>
              <a:latin typeface="Calibri" pitchFamily="34" charset="0"/>
            </a:endParaRPr>
          </a:p>
          <a:p>
            <a:pPr marL="177800" lvl="1" indent="-1778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nl-NL">
                <a:solidFill>
                  <a:schemeClr val="bg2"/>
                </a:solidFill>
                <a:latin typeface="Calibri" pitchFamily="34" charset="0"/>
              </a:rPr>
              <a:t>Proof of concept (op papier)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Kansen en effecten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nl-NL" sz="1400" smtClean="0">
                <a:solidFill>
                  <a:schemeClr val="tx2"/>
                </a:solidFill>
              </a:rPr>
              <a:t>Kweker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l-NL" sz="1400" smtClean="0">
                <a:cs typeface="Times New Roman" pitchFamily="18" charset="0"/>
              </a:rPr>
              <a:t>Optimalisaties aanvoerlogistiek door beter gebruik netwerk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l-NL" sz="1400" smtClean="0">
                <a:ea typeface="Batang"/>
                <a:cs typeface="Times New Roman" pitchFamily="18" charset="0"/>
              </a:rPr>
              <a:t>Eenvoudig orderen van transport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l-NL" sz="1400" smtClean="0">
                <a:ea typeface="Batang"/>
                <a:cs typeface="Times New Roman" pitchFamily="18" charset="0"/>
              </a:rPr>
              <a:t>Mogelijkheid tot proactieve en betrouwbare communicatie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l-NL" sz="1400" smtClean="0">
                <a:cs typeface="Times New Roman" pitchFamily="18" charset="0"/>
              </a:rPr>
              <a:t>Vroegtijdige fouten signaleren, klant informeren en tijdelijk anders inzetten van personeel</a:t>
            </a:r>
            <a:endParaRPr lang="nl-NL" sz="1400" smtClean="0"/>
          </a:p>
          <a:p>
            <a:pPr>
              <a:lnSpc>
                <a:spcPct val="80000"/>
              </a:lnSpc>
            </a:pPr>
            <a:endParaRPr lang="nl-NL" sz="1400" smtClean="0"/>
          </a:p>
          <a:p>
            <a:pPr>
              <a:lnSpc>
                <a:spcPct val="80000"/>
              </a:lnSpc>
            </a:pPr>
            <a:r>
              <a:rPr lang="nl-NL" sz="1400" smtClean="0">
                <a:solidFill>
                  <a:schemeClr val="tx2"/>
                </a:solidFill>
              </a:rPr>
              <a:t>Handelaar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l-NL" sz="1400" smtClean="0"/>
              <a:t>Inzicht en coördinatie in aanvoerlogistiek (door inzicht in transportstatus)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l-NL" sz="1400" smtClean="0"/>
              <a:t>Betere voorspelling werkaanbod &gt;  lagere loonkosten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l-NL" sz="1400" smtClean="0"/>
              <a:t>Efficiënter inrichten van interne processen</a:t>
            </a:r>
          </a:p>
          <a:p>
            <a:pPr>
              <a:lnSpc>
                <a:spcPct val="80000"/>
              </a:lnSpc>
            </a:pPr>
            <a:endParaRPr lang="nl-NL" sz="1400" smtClean="0"/>
          </a:p>
          <a:p>
            <a:pPr>
              <a:lnSpc>
                <a:spcPct val="80000"/>
              </a:lnSpc>
            </a:pPr>
            <a:r>
              <a:rPr lang="nl-NL" sz="1400" smtClean="0">
                <a:solidFill>
                  <a:schemeClr val="tx2"/>
                </a:solidFill>
              </a:rPr>
              <a:t>Logistiek dienstverlener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l-NL" sz="1400" smtClean="0"/>
              <a:t>Transport orders digitaal ontvangen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l-NL" sz="1400" smtClean="0"/>
              <a:t>T&amp;T middelen en functionaliteiten voor elke LDV beschikbaar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l-NL" sz="1400" smtClean="0"/>
              <a:t>Inzicht in positie en afgelegde weg voor alle klanten beschikbaar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l-NL" sz="1400" smtClean="0"/>
              <a:t>Doorzetten, wijzigen, splitsen van orders</a:t>
            </a:r>
          </a:p>
          <a:p>
            <a:pPr>
              <a:lnSpc>
                <a:spcPct val="80000"/>
              </a:lnSpc>
            </a:pPr>
            <a:endParaRPr lang="nl-NL" sz="1400" smtClean="0"/>
          </a:p>
          <a:p>
            <a:pPr>
              <a:lnSpc>
                <a:spcPct val="80000"/>
              </a:lnSpc>
            </a:pPr>
            <a:r>
              <a:rPr lang="nl-NL" sz="1400" smtClean="0">
                <a:solidFill>
                  <a:schemeClr val="tx2"/>
                </a:solidFill>
              </a:rPr>
              <a:t>Software leverancier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l-NL" sz="1400" smtClean="0"/>
              <a:t>HubWays als gebruikersplatform voor de ETO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l-NL" sz="1400" smtClean="0"/>
              <a:t>Inrichten van diensten door het benutten van het platform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Recente besluitvorming &amp; ontwikkeling</a:t>
            </a:r>
          </a:p>
        </p:txBody>
      </p:sp>
      <p:sp>
        <p:nvSpPr>
          <p:cNvPr id="921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nl-NL" smtClean="0">
                <a:solidFill>
                  <a:schemeClr val="tx2"/>
                </a:solidFill>
              </a:rPr>
              <a:t>Juni 2012</a:t>
            </a:r>
          </a:p>
          <a:p>
            <a:pPr>
              <a:buFontTx/>
              <a:buChar char="•"/>
            </a:pPr>
            <a:r>
              <a:rPr lang="nl-NL" smtClean="0"/>
              <a:t>20 vervoerders stemmen tijdens de VSV ledenvergadering unaniem in met een steunbetuiging naar HubWays. Zij hebben de intentie om mee te doen</a:t>
            </a:r>
          </a:p>
          <a:p>
            <a:pPr>
              <a:buFontTx/>
              <a:buChar char="•"/>
            </a:pPr>
            <a:r>
              <a:rPr lang="nl-NL" smtClean="0"/>
              <a:t>150 kwekers en 5 handelaren tekenen een manifest ter bevordering van digitale communicatie in de sector. </a:t>
            </a:r>
          </a:p>
          <a:p>
            <a:pPr>
              <a:buFontTx/>
              <a:buChar char="•"/>
            </a:pPr>
            <a:r>
              <a:rPr lang="nl-NL" smtClean="0"/>
              <a:t>De VGB, VSV en FH besluiten positief om een GO op HubWays te verlenen</a:t>
            </a:r>
          </a:p>
          <a:p>
            <a:pPr>
              <a:buFontTx/>
              <a:buChar char="•"/>
            </a:pPr>
            <a:r>
              <a:rPr lang="nl-NL" smtClean="0"/>
              <a:t>Inspanningsverplichting vanuit alle ketenverenigingen tot gebruik HubWays (ETO)</a:t>
            </a:r>
          </a:p>
          <a:p>
            <a:endParaRPr lang="nl-NL" smtClean="0">
              <a:solidFill>
                <a:schemeClr val="tx2"/>
              </a:solidFill>
            </a:endParaRPr>
          </a:p>
          <a:p>
            <a:r>
              <a:rPr lang="nl-NL" smtClean="0">
                <a:solidFill>
                  <a:schemeClr val="tx2"/>
                </a:solidFill>
              </a:rPr>
              <a:t>4 juli 2012</a:t>
            </a:r>
          </a:p>
          <a:p>
            <a:pPr>
              <a:buFontTx/>
              <a:buChar char="•"/>
            </a:pPr>
            <a:r>
              <a:rPr lang="nl-NL" smtClean="0"/>
              <a:t>De sector kiest voor HubWays als sectorale infrastructuur om daar vanuit de toekomstige uitdagingen aan te gaan met elkaar </a:t>
            </a:r>
          </a:p>
          <a:p>
            <a:pPr>
              <a:buFontTx/>
              <a:buChar char="•"/>
            </a:pPr>
            <a:endParaRPr lang="nl-NL" smtClean="0"/>
          </a:p>
          <a:p>
            <a:r>
              <a:rPr lang="nl-NL" smtClean="0">
                <a:solidFill>
                  <a:schemeClr val="tx2"/>
                </a:solidFill>
              </a:rPr>
              <a:t>Augustus en september 2012</a:t>
            </a:r>
          </a:p>
          <a:p>
            <a:pPr>
              <a:buFontTx/>
              <a:buChar char="•"/>
            </a:pPr>
            <a:r>
              <a:rPr lang="nl-NL" smtClean="0"/>
              <a:t>24 ondernemers beoordelen en richten het HubWays systeem in (beta-groep)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HubWays kleurpallet">
      <a:dk1>
        <a:srgbClr val="0E71B4"/>
      </a:dk1>
      <a:lt1>
        <a:srgbClr val="E4E4E4"/>
      </a:lt1>
      <a:dk2>
        <a:srgbClr val="F39912"/>
      </a:dk2>
      <a:lt2>
        <a:srgbClr val="7C7C7C"/>
      </a:lt2>
      <a:accent1>
        <a:srgbClr val="000000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637</Words>
  <Application>Microsoft Office PowerPoint</Application>
  <PresentationFormat>On-screen Show (4:3)</PresentationFormat>
  <Paragraphs>228</Paragraphs>
  <Slides>11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Ontwerpsjabloon</vt:lpstr>
      </vt:variant>
      <vt:variant>
        <vt:i4>3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20" baseType="lpstr">
      <vt:lpstr>Arial</vt:lpstr>
      <vt:lpstr>Calibri</vt:lpstr>
      <vt:lpstr>Wingdings</vt:lpstr>
      <vt:lpstr>Times New Roman</vt:lpstr>
      <vt:lpstr>Batang</vt:lpstr>
      <vt:lpstr>Office-thema</vt:lpstr>
      <vt:lpstr>Office-thema</vt:lpstr>
      <vt:lpstr>Office-thema</vt:lpstr>
      <vt:lpstr>Visio</vt:lpstr>
      <vt:lpstr>Presentatie HubWays  voor softwareleveranciers</vt:lpstr>
      <vt:lpstr>Waarom HubWays?</vt:lpstr>
      <vt:lpstr>Wat is HubWays?</vt:lpstr>
      <vt:lpstr>Het product: HubWays platform Welke diensten krijgen we bij de start </vt:lpstr>
      <vt:lpstr>HubWays in een plaatje……</vt:lpstr>
      <vt:lpstr>Hoe werkt het HubWays platform?</vt:lpstr>
      <vt:lpstr>Oplossing</vt:lpstr>
      <vt:lpstr>Kansen en effecten</vt:lpstr>
      <vt:lpstr>Recente besluitvorming &amp; ontwikkeling</vt:lpstr>
      <vt:lpstr>Software leveranciers &amp; HubWays</vt:lpstr>
      <vt:lpstr>Dia 11</vt:lpstr>
    </vt:vector>
  </TitlesOfParts>
  <Company>NoSuchCompany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Robert Dumay</dc:creator>
  <cp:lastModifiedBy>Romina Schut</cp:lastModifiedBy>
  <cp:revision>69</cp:revision>
  <dcterms:created xsi:type="dcterms:W3CDTF">2011-09-30T12:38:21Z</dcterms:created>
  <dcterms:modified xsi:type="dcterms:W3CDTF">2012-09-20T14:16:52Z</dcterms:modified>
</cp:coreProperties>
</file>